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85" r:id="rId1"/>
  </p:sldMasterIdLst>
  <p:notesMasterIdLst>
    <p:notesMasterId r:id="rId42"/>
  </p:notesMasterIdLst>
  <p:handoutMasterIdLst>
    <p:handoutMasterId r:id="rId43"/>
  </p:handoutMasterIdLst>
  <p:sldIdLst>
    <p:sldId id="304" r:id="rId2"/>
    <p:sldId id="305" r:id="rId3"/>
    <p:sldId id="306" r:id="rId4"/>
    <p:sldId id="307" r:id="rId5"/>
    <p:sldId id="308" r:id="rId6"/>
    <p:sldId id="309" r:id="rId7"/>
    <p:sldId id="310" r:id="rId8"/>
    <p:sldId id="312" r:id="rId9"/>
    <p:sldId id="313" r:id="rId10"/>
    <p:sldId id="314" r:id="rId11"/>
    <p:sldId id="316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37" r:id="rId20"/>
    <p:sldId id="338" r:id="rId21"/>
    <p:sldId id="339" r:id="rId22"/>
    <p:sldId id="335" r:id="rId23"/>
    <p:sldId id="336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355" r:id="rId39"/>
    <p:sldId id="356" r:id="rId40"/>
    <p:sldId id="358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D214"/>
  </p:clrMru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2254" autoAdjust="0"/>
  </p:normalViewPr>
  <p:slideViewPr>
    <p:cSldViewPr>
      <p:cViewPr>
        <p:scale>
          <a:sx n="59" d="100"/>
          <a:sy n="59" d="100"/>
        </p:scale>
        <p:origin x="-1402" y="-5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4F303-8502-445C-80C4-136292C38C1A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A581E-2CAD-4D4E-ADCF-2BAEF846A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CA7368C-FADC-4346-89CB-68DC0DD73448}" type="datetimeFigureOut">
              <a:rPr lang="en-US"/>
              <a:pPr>
                <a:defRPr/>
              </a:pPr>
              <a:t>10/26/2018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6F73656-1026-46D8-B635-21ADF919E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EE5A7112-29D7-4450-98C2-FFCAFA8D78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1E825-8D8E-47D5-A07E-0B8126ED5E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0DFE72-DBB0-4126-9A7A-8C0F4BA09F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B5D0DF1F-DE37-4A19-ADCE-12767A1353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1712C9CF-6BBD-43AC-9A47-AB895AA27C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FD22DC-02F6-4640-A51A-3F015A81D2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447E7E-DAEE-4250-9C3B-2168084F7B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6CA520A-E397-4AA8-9DDD-168CB5E83A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1D175-7C47-47E7-91D3-F38AE8309D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3628F7CA-7957-4F10-B74E-4FAA1F4497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33DB2AB7-CD68-45C1-BB4C-D340604411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D880303-4407-4C94-AA34-9052DD5148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88" r:id="rId3"/>
    <p:sldLayoutId id="2147484089" r:id="rId4"/>
    <p:sldLayoutId id="2147484090" r:id="rId5"/>
    <p:sldLayoutId id="2147484091" r:id="rId6"/>
    <p:sldLayoutId id="2147484092" r:id="rId7"/>
    <p:sldLayoutId id="2147484093" r:id="rId8"/>
    <p:sldLayoutId id="2147484094" r:id="rId9"/>
    <p:sldLayoutId id="2147484095" r:id="rId10"/>
    <p:sldLayoutId id="2147484096" r:id="rId11"/>
  </p:sldLayoutIdLst>
  <p:transition spd="slow">
    <p:dissolv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524000"/>
            <a:ext cx="7010400" cy="2138242"/>
          </a:xfrm>
          <a:scene3d>
            <a:camera prst="isometricOffAxis1Right"/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sr-Cyrl-RS" sz="6000" b="1" dirty="0" smtClean="0"/>
              <a:t>ПРОБЛЕМСКА НАСТАВА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8062912" cy="1752600"/>
          </a:xfrm>
          <a:scene3d>
            <a:camera prst="isometricOffAxis1Righ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sr-Cyrl-R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Савремени модел организације </a:t>
            </a:r>
          </a:p>
          <a:p>
            <a:pPr algn="ctr"/>
            <a:r>
              <a:rPr lang="sr-Cyrl-R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наставног процеса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298891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 Р О Б Л Е М С К А   Н А С Т А В А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8507288" cy="5486400"/>
          </a:xfrm>
        </p:spPr>
        <p:txBody>
          <a:bodyPr>
            <a:normAutofit fontScale="92500" lnSpcReduction="20000"/>
          </a:bodyPr>
          <a:lstStyle/>
          <a:p>
            <a:endParaRPr lang="sr-Cyrl-RS" sz="800" dirty="0"/>
          </a:p>
          <a:p>
            <a:r>
              <a:rPr lang="sr-Cyrl-RS" sz="2600" dirty="0" smtClean="0"/>
              <a:t>То је настава у којој се циљ остварује тако што ученици ,,самостално</a:t>
            </a:r>
            <a:r>
              <a:rPr lang="sr-Latn-RS" sz="2600" dirty="0" smtClean="0"/>
              <a:t>”</a:t>
            </a:r>
            <a:r>
              <a:rPr lang="sr-Cyrl-RS" sz="2600" dirty="0" smtClean="0"/>
              <a:t> решавају проблеме.</a:t>
            </a:r>
          </a:p>
          <a:p>
            <a:pPr lvl="1"/>
            <a:endParaRPr lang="sr-Cyrl-RS" sz="2600" dirty="0" smtClean="0"/>
          </a:p>
          <a:p>
            <a:r>
              <a:rPr lang="sr-Cyrl-RS" sz="2600" dirty="0" smtClean="0"/>
              <a:t>Помоћ наставника односи се на</a:t>
            </a:r>
            <a:r>
              <a:rPr lang="sr-Latn-RS" sz="2600" dirty="0" smtClean="0"/>
              <a:t>:</a:t>
            </a:r>
          </a:p>
          <a:p>
            <a:pPr lvl="1"/>
            <a:r>
              <a:rPr lang="sr-Cyrl-RS" sz="2600" dirty="0" smtClean="0"/>
              <a:t>психолошко придобијање ученика за решавање проблема; </a:t>
            </a:r>
            <a:endParaRPr lang="sr-Latn-RS" sz="2600" dirty="0" smtClean="0"/>
          </a:p>
          <a:p>
            <a:pPr lvl="1"/>
            <a:r>
              <a:rPr lang="sr-Cyrl-RS" sz="2600" dirty="0" smtClean="0"/>
              <a:t>осигуравање извора информација које ће ученици користити;</a:t>
            </a:r>
            <a:endParaRPr lang="sr-Latn-RS" sz="2600" dirty="0" smtClean="0"/>
          </a:p>
          <a:p>
            <a:pPr lvl="1"/>
            <a:r>
              <a:rPr lang="sr-Cyrl-RS" sz="2600" dirty="0" smtClean="0"/>
              <a:t>помоћ у формулацији и изоштравању проблема</a:t>
            </a:r>
            <a:r>
              <a:rPr lang="sr-Latn-RS" sz="2600" dirty="0" smtClean="0"/>
              <a:t>.</a:t>
            </a:r>
          </a:p>
          <a:p>
            <a:pPr lvl="1"/>
            <a:endParaRPr lang="sr-Cyrl-RS" sz="2600" dirty="0" smtClean="0"/>
          </a:p>
          <a:p>
            <a:r>
              <a:rPr lang="sr-Cyrl-RS" sz="2600" dirty="0" smtClean="0"/>
              <a:t>До изражаја долази</a:t>
            </a:r>
            <a:r>
              <a:rPr lang="sr-Latn-RS" sz="2600" dirty="0" smtClean="0"/>
              <a:t>:</a:t>
            </a:r>
          </a:p>
          <a:p>
            <a:pPr lvl="1"/>
            <a:r>
              <a:rPr lang="sr-Cyrl-RS" sz="2600" dirty="0" smtClean="0"/>
              <a:t>Самоистраживање;</a:t>
            </a:r>
            <a:endParaRPr lang="sr-Latn-RS" sz="2600" dirty="0" smtClean="0"/>
          </a:p>
          <a:p>
            <a:pPr lvl="1"/>
            <a:r>
              <a:rPr lang="sr-Cyrl-RS" sz="2600" dirty="0" smtClean="0"/>
              <a:t>Самовођење; </a:t>
            </a:r>
            <a:endParaRPr lang="sr-Latn-RS" sz="2600" dirty="0" smtClean="0"/>
          </a:p>
          <a:p>
            <a:pPr lvl="1"/>
            <a:r>
              <a:rPr lang="sr-Cyrl-RS" sz="2600" dirty="0" smtClean="0"/>
              <a:t>самоучење ученика;</a:t>
            </a:r>
            <a:endParaRPr lang="sr-Latn-RS" sz="2600" dirty="0" smtClean="0"/>
          </a:p>
          <a:p>
            <a:pPr lvl="1"/>
            <a:r>
              <a:rPr lang="sr-Cyrl-RS" sz="2600" dirty="0" smtClean="0"/>
              <a:t>стваралачко </a:t>
            </a:r>
            <a:r>
              <a:rPr lang="sr-Latn-RS" sz="2600" dirty="0" smtClean="0"/>
              <a:t>(</a:t>
            </a:r>
            <a:r>
              <a:rPr lang="sr-Cyrl-RS" sz="2600" dirty="0" smtClean="0"/>
              <a:t>дивергентно) мишљење...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5D0DF1F-DE37-4A19-ADCE-12767A1353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538883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03848" y="1772816"/>
            <a:ext cx="5429200" cy="227314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3300"/>
                </a:solidFill>
              </a14:hiddenFill>
            </a:ext>
          </a:extLst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800" b="1" dirty="0" smtClean="0">
                <a:solidFill>
                  <a:srgbClr val="FF0000"/>
                </a:solidFill>
                <a:latin typeface="+mn-lt"/>
              </a:rPr>
              <a:t>ЕТАПЕ ЧАСА ПРОБЛЕМСКЕ НАСТАВЕ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277178"/>
            <a:ext cx="8378706" cy="1207606"/>
          </a:xfrm>
        </p:spPr>
        <p:txBody>
          <a:bodyPr lIns="0" tIns="0" rIns="0" bIns="0" anchor="t">
            <a:normAutofit/>
          </a:bodyPr>
          <a:lstStyle/>
          <a:p>
            <a:pPr algn="ctr" eaLnBrk="1" hangingPunct="1">
              <a:lnSpc>
                <a:spcPct val="95000"/>
              </a:lnSpc>
            </a:pPr>
            <a:r>
              <a:rPr lang="en-US" sz="3600" b="1" dirty="0" smtClean="0">
                <a:solidFill>
                  <a:srgbClr val="000000"/>
                </a:solidFill>
                <a:latin typeface="+mn-lt"/>
              </a:rPr>
              <a:t>АРТИКУЛАЦИЈА ЧАСА ПРОБЛЕМСКЕ НАСТАВЕ</a:t>
            </a:r>
            <a:r>
              <a:rPr lang="sr-Latn-RS" sz="3100" b="1" baseline="30000" dirty="0" smtClean="0">
                <a:solidFill>
                  <a:srgbClr val="000000"/>
                </a:solidFill>
                <a:latin typeface="+mn-lt"/>
              </a:rPr>
              <a:t>3</a:t>
            </a:r>
            <a:endParaRPr lang="en-US" sz="4300" b="1" baseline="300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228600" y="1524000"/>
            <a:ext cx="8092440" cy="4851919"/>
          </a:xfrm>
        </p:spPr>
        <p:txBody>
          <a:bodyPr lIns="0" tIns="0" rIns="0" bIns="0">
            <a:normAutofit/>
          </a:bodyPr>
          <a:lstStyle/>
          <a:p>
            <a:pPr marL="685800" lvl="2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sr-Latn-RS" sz="1000" u="sng" dirty="0" smtClean="0">
              <a:solidFill>
                <a:srgbClr val="000000"/>
              </a:solidFill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500" u="sng" dirty="0" err="1" smtClean="0">
                <a:solidFill>
                  <a:srgbClr val="000000"/>
                </a:solidFill>
                <a:latin typeface="+mn-lt"/>
              </a:rPr>
              <a:t>стварање</a:t>
            </a:r>
            <a:r>
              <a:rPr lang="en-US" sz="2500" u="sng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500" u="sng" dirty="0" err="1" smtClean="0">
                <a:solidFill>
                  <a:srgbClr val="000000"/>
                </a:solidFill>
                <a:latin typeface="+mn-lt"/>
              </a:rPr>
              <a:t>проблемске</a:t>
            </a:r>
            <a:r>
              <a:rPr lang="en-US" sz="2500" u="sng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500" u="sng" dirty="0" err="1" smtClean="0">
                <a:solidFill>
                  <a:srgbClr val="000000"/>
                </a:solidFill>
                <a:latin typeface="+mn-lt"/>
              </a:rPr>
              <a:t>ситуације</a:t>
            </a:r>
            <a:r>
              <a:rPr lang="sr-Cyrl-ME" sz="2500" u="sng" dirty="0" smtClean="0">
                <a:solidFill>
                  <a:srgbClr val="000000"/>
                </a:solidFill>
                <a:latin typeface="+mn-lt"/>
              </a:rPr>
              <a:t> </a:t>
            </a:r>
            <a:endParaRPr lang="sr-Latn-RS" sz="2500" u="sng" dirty="0" smtClean="0">
              <a:solidFill>
                <a:srgbClr val="000000"/>
              </a:solidFill>
              <a:latin typeface="+mn-lt"/>
            </a:endParaRPr>
          </a:p>
          <a:p>
            <a:pPr marL="685800" lvl="2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постављање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проблема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)</a:t>
            </a:r>
            <a:endParaRPr lang="sr-Latn-RS" sz="1900" dirty="0" smtClean="0">
              <a:solidFill>
                <a:srgbClr val="000000"/>
              </a:solidFill>
              <a:latin typeface="+mn-lt"/>
            </a:endParaRPr>
          </a:p>
          <a:p>
            <a:pPr marL="685800" lvl="2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en-US" sz="10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500" u="sng" dirty="0" err="1" smtClean="0">
                <a:solidFill>
                  <a:srgbClr val="000000"/>
                </a:solidFill>
                <a:latin typeface="+mn-lt"/>
              </a:rPr>
              <a:t>налажење</a:t>
            </a:r>
            <a:r>
              <a:rPr lang="en-US" sz="2500" u="sng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500" u="sng" dirty="0" err="1" smtClean="0">
                <a:solidFill>
                  <a:srgbClr val="000000"/>
                </a:solidFill>
                <a:latin typeface="+mn-lt"/>
              </a:rPr>
              <a:t>принципа</a:t>
            </a:r>
            <a:r>
              <a:rPr lang="en-US" sz="2500" u="sng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500" u="sng" dirty="0" err="1" smtClean="0">
                <a:solidFill>
                  <a:srgbClr val="000000"/>
                </a:solidFill>
                <a:latin typeface="+mn-lt"/>
              </a:rPr>
              <a:t>решења</a:t>
            </a:r>
            <a:r>
              <a:rPr lang="en-US" sz="2500" u="sng" dirty="0" smtClean="0">
                <a:solidFill>
                  <a:srgbClr val="000000"/>
                </a:solidFill>
                <a:latin typeface="+mn-lt"/>
              </a:rPr>
              <a:t> </a:t>
            </a:r>
            <a:endParaRPr lang="sr-Latn-RS" sz="2500" u="sng" dirty="0" smtClean="0">
              <a:solidFill>
                <a:srgbClr val="000000"/>
              </a:solidFill>
              <a:latin typeface="+mn-lt"/>
            </a:endParaRPr>
          </a:p>
          <a:p>
            <a:pPr marL="685800" lvl="2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избор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рационалне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хипотезе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)</a:t>
            </a:r>
            <a:endParaRPr lang="sr-Latn-RS" sz="1900" dirty="0" smtClean="0">
              <a:solidFill>
                <a:srgbClr val="000000"/>
              </a:solidFill>
              <a:latin typeface="+mn-lt"/>
            </a:endParaRPr>
          </a:p>
          <a:p>
            <a:pPr marL="685800" lvl="2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en-US" sz="10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500" u="sng" dirty="0" err="1" smtClean="0">
                <a:solidFill>
                  <a:srgbClr val="000000"/>
                </a:solidFill>
                <a:latin typeface="+mn-lt"/>
              </a:rPr>
              <a:t>декомпоновање</a:t>
            </a:r>
            <a:r>
              <a:rPr lang="en-US" sz="2500" u="sng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500" u="sng" dirty="0" err="1" smtClean="0">
                <a:solidFill>
                  <a:srgbClr val="000000"/>
                </a:solidFill>
                <a:latin typeface="+mn-lt"/>
              </a:rPr>
              <a:t>проблема</a:t>
            </a:r>
            <a:r>
              <a:rPr lang="en-US" sz="2500" u="sng" dirty="0" smtClean="0">
                <a:solidFill>
                  <a:srgbClr val="000000"/>
                </a:solidFill>
                <a:latin typeface="+mn-lt"/>
              </a:rPr>
              <a:t> </a:t>
            </a:r>
            <a:endParaRPr lang="sr-Latn-RS" sz="2500" u="sng" dirty="0" smtClean="0">
              <a:solidFill>
                <a:srgbClr val="000000"/>
              </a:solidFill>
              <a:latin typeface="+mn-lt"/>
            </a:endParaRPr>
          </a:p>
          <a:p>
            <a:pPr marL="685800" lvl="2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разлагање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општег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на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уже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проблеме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)</a:t>
            </a:r>
            <a:endParaRPr lang="sr-Latn-RS" sz="1900" dirty="0" smtClean="0">
              <a:solidFill>
                <a:srgbClr val="000000"/>
              </a:solidFill>
              <a:latin typeface="+mn-lt"/>
            </a:endParaRPr>
          </a:p>
          <a:p>
            <a:pPr marL="685800" lvl="2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en-US" sz="10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500" u="sng" dirty="0" err="1" smtClean="0">
                <a:solidFill>
                  <a:srgbClr val="000000"/>
                </a:solidFill>
                <a:latin typeface="+mn-lt"/>
              </a:rPr>
              <a:t>процес</a:t>
            </a:r>
            <a:r>
              <a:rPr lang="en-US" sz="2500" u="sng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500" u="sng" dirty="0" err="1" smtClean="0">
                <a:solidFill>
                  <a:srgbClr val="000000"/>
                </a:solidFill>
                <a:latin typeface="+mn-lt"/>
              </a:rPr>
              <a:t>решавања</a:t>
            </a:r>
            <a:r>
              <a:rPr lang="en-US" sz="2500" u="sng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500" u="sng" dirty="0" err="1" smtClean="0">
                <a:solidFill>
                  <a:srgbClr val="000000"/>
                </a:solidFill>
                <a:latin typeface="+mn-lt"/>
              </a:rPr>
              <a:t>проблема</a:t>
            </a:r>
            <a:r>
              <a:rPr lang="en-US" sz="2500" u="sng" dirty="0" smtClean="0">
                <a:solidFill>
                  <a:srgbClr val="000000"/>
                </a:solidFill>
                <a:latin typeface="+mn-lt"/>
              </a:rPr>
              <a:t> </a:t>
            </a:r>
            <a:endParaRPr lang="sr-Latn-RS" sz="2500" u="sng" dirty="0" smtClean="0">
              <a:solidFill>
                <a:srgbClr val="000000"/>
              </a:solidFill>
              <a:latin typeface="+mn-lt"/>
            </a:endParaRPr>
          </a:p>
          <a:p>
            <a:pPr marL="685800" lvl="2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верификација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хипотезе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sr-Cyrl-RS" sz="1900" dirty="0" smtClean="0">
                <a:solidFill>
                  <a:srgbClr val="000000"/>
                </a:solidFill>
                <a:latin typeface="+mn-lt"/>
              </a:rPr>
              <a:t>тј.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хипотеза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)</a:t>
            </a:r>
            <a:endParaRPr lang="sr-Latn-RS" sz="1900" dirty="0" smtClean="0">
              <a:solidFill>
                <a:srgbClr val="000000"/>
              </a:solidFill>
              <a:latin typeface="+mn-lt"/>
            </a:endParaRPr>
          </a:p>
          <a:p>
            <a:pPr marL="685800" lvl="2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en-US" sz="10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500" u="sng" dirty="0" err="1" smtClean="0">
                <a:solidFill>
                  <a:srgbClr val="000000"/>
                </a:solidFill>
                <a:latin typeface="+mn-lt"/>
              </a:rPr>
              <a:t>констатације</a:t>
            </a:r>
            <a:r>
              <a:rPr lang="en-US" sz="2500" u="sng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2500" u="sng" dirty="0" err="1" smtClean="0">
                <a:solidFill>
                  <a:srgbClr val="000000"/>
                </a:solidFill>
                <a:latin typeface="+mn-lt"/>
              </a:rPr>
              <a:t>налази</a:t>
            </a:r>
            <a:r>
              <a:rPr lang="en-US" sz="2500" u="sng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2500" u="sng" dirty="0" err="1" smtClean="0">
                <a:solidFill>
                  <a:srgbClr val="000000"/>
                </a:solidFill>
                <a:latin typeface="+mn-lt"/>
              </a:rPr>
              <a:t>закључци</a:t>
            </a:r>
            <a:r>
              <a:rPr lang="en-US" sz="2500" u="sng" dirty="0" smtClean="0">
                <a:solidFill>
                  <a:srgbClr val="000000"/>
                </a:solidFill>
                <a:latin typeface="+mn-lt"/>
              </a:rPr>
              <a:t> </a:t>
            </a:r>
            <a:endParaRPr lang="sr-Latn-RS" sz="2500" u="sng" dirty="0" smtClean="0">
              <a:solidFill>
                <a:srgbClr val="000000"/>
              </a:solidFill>
              <a:latin typeface="+mn-lt"/>
            </a:endParaRPr>
          </a:p>
          <a:p>
            <a:pPr marL="685800" lvl="2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схватање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суштине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проблема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смештање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 у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шири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систем</a:t>
            </a:r>
            <a:r>
              <a:rPr lang="sr-Latn-RS" sz="1900" dirty="0" smtClean="0">
                <a:solidFill>
                  <a:srgbClr val="000000"/>
                </a:solidFill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знања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)</a:t>
            </a:r>
            <a:endParaRPr lang="sr-Latn-RS" sz="19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endParaRPr lang="sr-Latn-RS" sz="1000" u="sng" dirty="0" smtClean="0">
              <a:solidFill>
                <a:srgbClr val="000000"/>
              </a:solidFill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500" u="sng" dirty="0" err="1" smtClean="0">
                <a:solidFill>
                  <a:srgbClr val="000000"/>
                </a:solidFill>
                <a:latin typeface="+mn-lt"/>
              </a:rPr>
              <a:t>провера</a:t>
            </a:r>
            <a:r>
              <a:rPr lang="en-US" sz="2500" u="sng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500" u="sng" dirty="0" err="1" smtClean="0">
                <a:solidFill>
                  <a:srgbClr val="000000"/>
                </a:solidFill>
                <a:latin typeface="+mn-lt"/>
              </a:rPr>
              <a:t>закључака</a:t>
            </a:r>
            <a:r>
              <a:rPr lang="en-US" sz="2500" u="sng" dirty="0" smtClean="0">
                <a:solidFill>
                  <a:srgbClr val="000000"/>
                </a:solidFill>
                <a:latin typeface="+mn-lt"/>
              </a:rPr>
              <a:t> у </a:t>
            </a:r>
            <a:r>
              <a:rPr lang="en-US" sz="2500" u="sng" dirty="0" err="1" smtClean="0">
                <a:solidFill>
                  <a:srgbClr val="000000"/>
                </a:solidFill>
                <a:latin typeface="+mn-lt"/>
              </a:rPr>
              <a:t>новим</a:t>
            </a:r>
            <a:r>
              <a:rPr lang="en-US" sz="2500" u="sng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500" u="sng" dirty="0" err="1" smtClean="0">
                <a:solidFill>
                  <a:srgbClr val="000000"/>
                </a:solidFill>
                <a:latin typeface="+mn-lt"/>
              </a:rPr>
              <a:t>ситуацијама</a:t>
            </a:r>
            <a:r>
              <a:rPr lang="en-US" sz="2500" u="sng" dirty="0" smtClean="0">
                <a:solidFill>
                  <a:srgbClr val="000000"/>
                </a:solidFill>
                <a:latin typeface="+mn-lt"/>
              </a:rPr>
              <a:t> </a:t>
            </a:r>
            <a:endParaRPr lang="sr-Latn-RS" sz="2500" u="sng" dirty="0" smtClean="0">
              <a:solidFill>
                <a:srgbClr val="000000"/>
              </a:solidFill>
              <a:latin typeface="+mn-lt"/>
            </a:endParaRPr>
          </a:p>
          <a:p>
            <a:pPr marL="685800" lvl="2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стварање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нових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релација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применом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 и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препознавањем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+mn-lt"/>
              </a:rPr>
              <a:t>схваћеног</a:t>
            </a:r>
            <a:r>
              <a:rPr lang="en-US" sz="1900" dirty="0" smtClean="0">
                <a:solidFill>
                  <a:srgbClr val="000000"/>
                </a:solidFill>
                <a:latin typeface="+mn-lt"/>
              </a:rPr>
              <a:t>)</a:t>
            </a:r>
            <a:endParaRPr lang="sr-Cyrl-RS" sz="19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sr-Latn-RS" sz="100" dirty="0" smtClean="0">
                <a:solidFill>
                  <a:srgbClr val="000000"/>
                </a:solidFill>
                <a:latin typeface="+mn-lt"/>
              </a:rPr>
              <a:t>           </a:t>
            </a:r>
            <a:endParaRPr lang="sr-Latn-RS" sz="22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29190" y="6381328"/>
            <a:ext cx="3747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aseline="30000" dirty="0" smtClean="0"/>
              <a:t>3</a:t>
            </a:r>
            <a:r>
              <a:rPr lang="sr-Latn-RS" dirty="0" smtClean="0"/>
              <a:t> </a:t>
            </a:r>
            <a:r>
              <a:rPr lang="sr-Cyrl-RS" dirty="0" smtClean="0"/>
              <a:t>Продановић, Ничковић, 1974.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5D0DF1F-DE37-4A19-ADCE-12767A1353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3000" fill="hold"/>
                                        <p:tgtEl>
                                          <p:spTgt spid="81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3000" fill="hold"/>
                                        <p:tgtEl>
                                          <p:spTgt spid="81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819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3000" fill="hold"/>
                                        <p:tgtEl>
                                          <p:spTgt spid="819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819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819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3000" fill="hold"/>
                                        <p:tgtEl>
                                          <p:spTgt spid="819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3000" fill="hold"/>
                                        <p:tgtEl>
                                          <p:spTgt spid="819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3000" fill="hold"/>
                                        <p:tgtEl>
                                          <p:spTgt spid="819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3000" fill="hold"/>
                                        <p:tgtEl>
                                          <p:spTgt spid="819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" grpId="0"/>
      <p:bldP spid="8194" grpId="0" build="p" bldLvl="2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602036" cy="1148715"/>
          </a:xfrm>
        </p:spPr>
        <p:txBody>
          <a:bodyPr lIns="0" tIns="0" rIns="0" bIns="0" anchor="t">
            <a:normAutofit/>
          </a:bodyPr>
          <a:lstStyle/>
          <a:p>
            <a:pPr algn="ctr" eaLnBrk="1" hangingPunct="1">
              <a:lnSpc>
                <a:spcPct val="95000"/>
              </a:lnSpc>
            </a:pPr>
            <a:r>
              <a:rPr lang="en-US" sz="3600" b="1" dirty="0" smtClean="0">
                <a:solidFill>
                  <a:srgbClr val="000000"/>
                </a:solidFill>
                <a:latin typeface="+mn-lt"/>
              </a:rPr>
              <a:t>СТВАРАЊЕ ПРОБЛЕМСКЕ СИТУАЦИЈЕ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55576" y="1851660"/>
            <a:ext cx="7656904" cy="4673684"/>
          </a:xfrm>
        </p:spPr>
        <p:txBody>
          <a:bodyPr lIns="0" tIns="0" rIns="0" bIns="0">
            <a:normAutofit lnSpcReduction="10000"/>
          </a:bodyPr>
          <a:lstStyle/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веома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важан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сегмент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часа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проблемске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наставе</a:t>
            </a:r>
            <a:r>
              <a:rPr lang="sr-Cyrl-RS" sz="2200" dirty="0" smtClean="0">
                <a:solidFill>
                  <a:srgbClr val="000000"/>
                </a:solidFill>
                <a:latin typeface="+mn-lt"/>
              </a:rPr>
              <a:t>;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најтеже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га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је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осмислити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(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треба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бити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интересантан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близак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ученицима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актуелан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)</a:t>
            </a:r>
            <a:endParaRPr lang="en-US" sz="2200" dirty="0" smtClean="0">
              <a:latin typeface="+mn-lt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 </a:t>
            </a:r>
            <a:endParaRPr lang="en-US" sz="2200" dirty="0" smtClean="0">
              <a:latin typeface="+mn-lt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Без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додатних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 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објашњења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упутстава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појашњења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за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решавање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ученицима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се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представља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одређени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проблемски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задатак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 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који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треба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да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реше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...</a:t>
            </a:r>
            <a:endParaRPr lang="en-US" dirty="0" smtClean="0">
              <a:latin typeface="+mn-lt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+mn-lt"/>
              </a:rPr>
              <a:t> </a:t>
            </a:r>
            <a:endParaRPr lang="en-US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ствара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атмосферу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радозналости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мобилише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пажњу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и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интересовања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изазива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мисаону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напетост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ставља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ученике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у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субјекатску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позицију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....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b="1" i="1" dirty="0" smtClean="0">
                <a:solidFill>
                  <a:srgbClr val="000000"/>
                </a:solidFill>
                <a:latin typeface="+mn-lt"/>
              </a:rPr>
              <a:t>МОТИВАЦИЈА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              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5D0DF1F-DE37-4A19-ADCE-12767A1353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2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20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2000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2000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4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2000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9000"/>
                            </p:stCondLst>
                            <p:childTnLst>
                              <p:par>
                                <p:cTn id="4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2000"/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1000"/>
                            </p:stCondLst>
                            <p:childTnLst>
                              <p:par>
                                <p:cTn id="4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236119" cy="684371"/>
          </a:xfrm>
        </p:spPr>
        <p:txBody>
          <a:bodyPr lIns="0" tIns="0" rIns="0" bIns="0" anchor="t">
            <a:normAutofit/>
          </a:bodyPr>
          <a:lstStyle/>
          <a:p>
            <a:pPr algn="ctr" eaLnBrk="1" hangingPunct="1">
              <a:lnSpc>
                <a:spcPct val="95000"/>
              </a:lnSpc>
            </a:pPr>
            <a:r>
              <a:rPr lang="en-US" sz="3600" b="1" dirty="0" smtClean="0">
                <a:solidFill>
                  <a:srgbClr val="000000"/>
                </a:solidFill>
                <a:latin typeface="+mn-lt"/>
              </a:rPr>
              <a:t>НАВОЂЕЊЕ ХИПОТЕЗА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143000"/>
            <a:ext cx="7848600" cy="5143460"/>
          </a:xfrm>
        </p:spPr>
        <p:txBody>
          <a:bodyPr lIns="0" tIns="0" rIns="0" bIns="0">
            <a:normAutofit/>
          </a:bodyPr>
          <a:lstStyle/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600" b="1" dirty="0" err="1" smtClean="0">
                <a:solidFill>
                  <a:srgbClr val="000000"/>
                </a:solidFill>
                <a:latin typeface="+mn-lt"/>
              </a:rPr>
              <a:t>Својом</a:t>
            </a:r>
            <a:r>
              <a:rPr lang="en-US" sz="26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1" dirty="0" err="1" smtClean="0">
                <a:solidFill>
                  <a:srgbClr val="000000"/>
                </a:solidFill>
                <a:latin typeface="+mn-lt"/>
              </a:rPr>
              <a:t>мисаоном</a:t>
            </a:r>
            <a:r>
              <a:rPr lang="en-US" sz="26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1" dirty="0" err="1" smtClean="0">
                <a:solidFill>
                  <a:srgbClr val="000000"/>
                </a:solidFill>
                <a:latin typeface="+mn-lt"/>
              </a:rPr>
              <a:t>активношћу</a:t>
            </a:r>
            <a:r>
              <a:rPr lang="en-US" sz="26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1" dirty="0" err="1" smtClean="0">
                <a:solidFill>
                  <a:srgbClr val="000000"/>
                </a:solidFill>
                <a:latin typeface="+mn-lt"/>
              </a:rPr>
              <a:t>ученици</a:t>
            </a:r>
            <a:r>
              <a:rPr lang="en-US" sz="26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1" dirty="0" err="1" smtClean="0">
                <a:solidFill>
                  <a:srgbClr val="000000"/>
                </a:solidFill>
                <a:latin typeface="+mn-lt"/>
              </a:rPr>
              <a:t>сагледавају</a:t>
            </a:r>
            <a:r>
              <a:rPr lang="en-US" sz="2600" b="1" dirty="0" smtClean="0">
                <a:solidFill>
                  <a:srgbClr val="000000"/>
                </a:solidFill>
                <a:latin typeface="+mn-lt"/>
              </a:rPr>
              <a:t>   </a:t>
            </a:r>
            <a:r>
              <a:rPr lang="en-US" sz="2600" b="1" dirty="0" err="1" smtClean="0">
                <a:solidFill>
                  <a:srgbClr val="000000"/>
                </a:solidFill>
                <a:latin typeface="+mn-lt"/>
              </a:rPr>
              <a:t>проблемски</a:t>
            </a:r>
            <a:r>
              <a:rPr lang="en-US" sz="26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1" dirty="0" err="1" smtClean="0">
                <a:solidFill>
                  <a:srgbClr val="000000"/>
                </a:solidFill>
                <a:latin typeface="+mn-lt"/>
              </a:rPr>
              <a:t>задатак</a:t>
            </a:r>
            <a:r>
              <a:rPr lang="en-US" sz="2600" b="1" dirty="0" smtClean="0">
                <a:solidFill>
                  <a:srgbClr val="000000"/>
                </a:solidFill>
                <a:latin typeface="+mn-lt"/>
              </a:rPr>
              <a:t> у </a:t>
            </a:r>
            <a:r>
              <a:rPr lang="en-US" sz="2600" b="1" dirty="0" err="1" smtClean="0">
                <a:solidFill>
                  <a:srgbClr val="000000"/>
                </a:solidFill>
                <a:latin typeface="+mn-lt"/>
              </a:rPr>
              <a:t>целини</a:t>
            </a:r>
            <a:r>
              <a:rPr lang="en-US" sz="2600" b="1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2600" b="1" dirty="0" err="1" smtClean="0">
                <a:solidFill>
                  <a:srgbClr val="000000"/>
                </a:solidFill>
                <a:latin typeface="+mn-lt"/>
              </a:rPr>
              <a:t>анализирају</a:t>
            </a:r>
            <a:r>
              <a:rPr lang="en-US" sz="26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1" dirty="0" err="1" smtClean="0">
                <a:solidFill>
                  <a:srgbClr val="000000"/>
                </a:solidFill>
                <a:latin typeface="+mn-lt"/>
              </a:rPr>
              <a:t>га</a:t>
            </a:r>
            <a:r>
              <a:rPr lang="en-US" sz="2600" b="1" dirty="0" smtClean="0">
                <a:solidFill>
                  <a:srgbClr val="000000"/>
                </a:solidFill>
                <a:latin typeface="+mn-lt"/>
              </a:rPr>
              <a:t> и </a:t>
            </a:r>
            <a:r>
              <a:rPr lang="en-US" sz="2600" b="1" dirty="0" err="1" smtClean="0">
                <a:solidFill>
                  <a:srgbClr val="000000"/>
                </a:solidFill>
                <a:latin typeface="+mn-lt"/>
              </a:rPr>
              <a:t>дефинишу</a:t>
            </a:r>
            <a:r>
              <a:rPr lang="en-US" sz="26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1" dirty="0" err="1" smtClean="0">
                <a:solidFill>
                  <a:srgbClr val="000000"/>
                </a:solidFill>
                <a:latin typeface="+mn-lt"/>
              </a:rPr>
              <a:t>различите</a:t>
            </a:r>
            <a:r>
              <a:rPr lang="en-US" sz="26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1" dirty="0" err="1" smtClean="0">
                <a:solidFill>
                  <a:srgbClr val="000000"/>
                </a:solidFill>
                <a:latin typeface="+mn-lt"/>
              </a:rPr>
              <a:t>претпоставке</a:t>
            </a:r>
            <a:r>
              <a:rPr lang="en-US" sz="26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1" dirty="0" err="1" smtClean="0">
                <a:solidFill>
                  <a:srgbClr val="000000"/>
                </a:solidFill>
                <a:latin typeface="+mn-lt"/>
              </a:rPr>
              <a:t>које</a:t>
            </a:r>
            <a:r>
              <a:rPr lang="en-US" sz="26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1" dirty="0" err="1" smtClean="0">
                <a:solidFill>
                  <a:srgbClr val="000000"/>
                </a:solidFill>
                <a:latin typeface="+mn-lt"/>
              </a:rPr>
              <a:t>воде</a:t>
            </a:r>
            <a:r>
              <a:rPr lang="en-US" sz="26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600" b="1" dirty="0" err="1" smtClean="0">
                <a:solidFill>
                  <a:srgbClr val="000000"/>
                </a:solidFill>
                <a:latin typeface="+mn-lt"/>
              </a:rPr>
              <a:t>решењу</a:t>
            </a:r>
            <a:r>
              <a:rPr lang="en-US" sz="2600" b="1" dirty="0" smtClean="0">
                <a:solidFill>
                  <a:srgbClr val="000000"/>
                </a:solidFill>
                <a:latin typeface="+mn-lt"/>
              </a:rPr>
              <a:t>...</a:t>
            </a:r>
            <a:endParaRPr lang="en-US" sz="2600" dirty="0" smtClean="0">
              <a:latin typeface="+mn-lt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 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ученици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присећају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релевантних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чињеница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проблем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детаљно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разлаже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постављају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додатна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питања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траже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детаљније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и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шире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информације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....</a:t>
            </a:r>
            <a:endParaRPr lang="en-US" sz="2200" dirty="0" smtClean="0">
              <a:latin typeface="+mn-lt"/>
            </a:endParaRPr>
          </a:p>
          <a:p>
            <a:pPr marL="411480" lvl="1" indent="-308610" algn="ctr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b="1" i="1" dirty="0" smtClean="0">
                <a:solidFill>
                  <a:srgbClr val="000000"/>
                </a:solidFill>
                <a:latin typeface="+mn-lt"/>
              </a:rPr>
              <a:t>СТВАРАЛАЧКО МИШЉЕЊЕ УЧЕНИКА</a:t>
            </a:r>
            <a:endParaRPr lang="en-US" sz="2200" dirty="0" smtClean="0">
              <a:latin typeface="+mn-lt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 </a:t>
            </a:r>
            <a:endParaRPr lang="en-US" sz="2200" dirty="0" smtClean="0">
              <a:latin typeface="+mn-lt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Помоћ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наставника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је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у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овом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сегменту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често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неопходна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али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не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сме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бити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сугестивна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и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наметнута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већ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посредна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, у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виду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подстицаја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допунских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питања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формулације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и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сл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5D0DF1F-DE37-4A19-ADCE-12767A1353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20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20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4000"/>
                            </p:stCondLst>
                            <p:childTnLst>
                              <p:par>
                                <p:cTn id="3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20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000"/>
                            </p:stCondLst>
                            <p:childTnLst>
                              <p:par>
                                <p:cTn id="4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122677" cy="1234440"/>
          </a:xfrm>
        </p:spPr>
        <p:txBody>
          <a:bodyPr lIns="0" tIns="0" rIns="0" bIns="0" anchor="t">
            <a:normAutofit/>
          </a:bodyPr>
          <a:lstStyle/>
          <a:p>
            <a:pPr algn="ctr" eaLnBrk="1" hangingPunct="1">
              <a:lnSpc>
                <a:spcPct val="95000"/>
              </a:lnSpc>
            </a:pPr>
            <a:r>
              <a:rPr lang="en-US" sz="3600" b="1" dirty="0" smtClean="0">
                <a:solidFill>
                  <a:srgbClr val="000000"/>
                </a:solidFill>
                <a:latin typeface="+mn-lt"/>
              </a:rPr>
              <a:t>ДЕКОМПОЗИЦИЈА </a:t>
            </a:r>
            <a:br>
              <a:rPr lang="en-US" sz="3600" b="1" dirty="0" smtClean="0">
                <a:solidFill>
                  <a:srgbClr val="000000"/>
                </a:solidFill>
                <a:latin typeface="+mn-lt"/>
              </a:rPr>
            </a:br>
            <a:r>
              <a:rPr lang="en-US" sz="3600" b="1" dirty="0" smtClean="0">
                <a:solidFill>
                  <a:srgbClr val="000000"/>
                </a:solidFill>
                <a:latin typeface="+mn-lt"/>
              </a:rPr>
              <a:t>ПРОБЛЕМА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33400" y="1676400"/>
            <a:ext cx="8165539" cy="4937760"/>
          </a:xfrm>
        </p:spPr>
        <p:txBody>
          <a:bodyPr lIns="0" tIns="0" rIns="0" bIns="0">
            <a:normAutofit/>
          </a:bodyPr>
          <a:lstStyle/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надовезује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на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претходни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сегмент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од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наведених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претпоставки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бирају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 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оне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 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које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ће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ученици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доказивати</a:t>
            </a:r>
            <a:endParaRPr lang="en-US" sz="2200" dirty="0" smtClean="0">
              <a:latin typeface="+mn-lt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 </a:t>
            </a:r>
            <a:endParaRPr lang="en-US" sz="2200" dirty="0" smtClean="0">
              <a:latin typeface="+mn-lt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Глобални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проблем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се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рашчлањава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на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мање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логичке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целине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на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наставне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делове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који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чине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уже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проблемске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задатке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...</a:t>
            </a:r>
            <a:endParaRPr lang="en-US" dirty="0" smtClean="0">
              <a:latin typeface="+mn-lt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+mn-lt"/>
              </a:rPr>
              <a:t> </a:t>
            </a:r>
            <a:endParaRPr lang="en-US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сваки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од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делова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доприноси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решавању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проблема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мисаона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истраживачка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и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стваралачка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 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активност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ученика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усмерава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на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њихово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решавање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....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ПОДЕЛА ЗАДУЖЕЊА (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истраживачких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задатака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5D0DF1F-DE37-4A19-ADCE-12767A1353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000"/>
                            </p:stCondLst>
                            <p:childTnLst>
                              <p:par>
                                <p:cTn id="4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6686" cy="1440180"/>
          </a:xfrm>
        </p:spPr>
        <p:txBody>
          <a:bodyPr lIns="0" tIns="0" rIns="0" bIns="0" anchor="t">
            <a:normAutofit/>
          </a:bodyPr>
          <a:lstStyle/>
          <a:p>
            <a:pPr algn="ctr" eaLnBrk="1" hangingPunct="1">
              <a:lnSpc>
                <a:spcPct val="95000"/>
              </a:lnSpc>
            </a:pPr>
            <a:r>
              <a:rPr lang="en-US" sz="4000" b="1" dirty="0" smtClean="0">
                <a:solidFill>
                  <a:srgbClr val="000000"/>
                </a:solidFill>
                <a:latin typeface="+mn-lt"/>
              </a:rPr>
              <a:t> </a:t>
            </a:r>
            <a:r>
              <a:rPr lang="en-US" sz="3600" b="1" dirty="0" smtClean="0">
                <a:solidFill>
                  <a:srgbClr val="000000"/>
                </a:solidFill>
                <a:latin typeface="+mn-lt"/>
              </a:rPr>
              <a:t>ВЕРИФИКОВАЊЕ ХИПОТЕЗА (РЕШАВАЊЕ ПРОБЛЕМА)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62000" y="1676400"/>
            <a:ext cx="7650048" cy="4937760"/>
          </a:xfrm>
        </p:spPr>
        <p:txBody>
          <a:bodyPr lIns="0" tIns="0" rIns="0" bIns="0">
            <a:normAutofit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 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организују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посматрања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огледи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или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друге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активности</a:t>
            </a:r>
            <a:r>
              <a:rPr lang="sr-Cyrl-RS" sz="2200" dirty="0" smtClean="0">
                <a:solidFill>
                  <a:srgbClr val="000000"/>
                </a:solidFill>
                <a:latin typeface="+mn-lt"/>
              </a:rPr>
              <a:t>;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ученици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раде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индивидуално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, у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пару</a:t>
            </a:r>
            <a:r>
              <a:rPr lang="sr-Cyrl-RS" sz="2200" dirty="0" smtClean="0">
                <a:solidFill>
                  <a:srgbClr val="000000"/>
                </a:solidFill>
                <a:latin typeface="+mn-lt"/>
              </a:rPr>
              <a:t>,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или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у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групи</a:t>
            </a:r>
            <a:r>
              <a:rPr lang="sr-Cyrl-RS" sz="2200" dirty="0" smtClean="0">
                <a:solidFill>
                  <a:srgbClr val="000000"/>
                </a:solidFill>
                <a:latin typeface="+mn-lt"/>
              </a:rPr>
              <a:t>;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користећи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претходна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знања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и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искуства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ученици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образлажу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документују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доказују</a:t>
            </a:r>
            <a:r>
              <a:rPr lang="sr-Cyrl-RS" sz="2200" dirty="0" smtClean="0">
                <a:solidFill>
                  <a:srgbClr val="000000"/>
                </a:solidFill>
                <a:latin typeface="+mn-lt"/>
              </a:rPr>
              <a:t>;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....</a:t>
            </a:r>
            <a:endParaRPr lang="en-US" sz="2200" dirty="0" smtClean="0">
              <a:latin typeface="+mn-lt"/>
            </a:endParaRPr>
          </a:p>
          <a:p>
            <a:pPr marL="411480" lvl="1" indent="-308610" algn="ctr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b="1" i="1" dirty="0" smtClean="0">
                <a:solidFill>
                  <a:srgbClr val="000000"/>
                </a:solidFill>
                <a:latin typeface="+mn-lt"/>
              </a:rPr>
              <a:t>МИСАОНА АКТИВНОСТ УЧЕНИКА</a:t>
            </a:r>
            <a:endParaRPr lang="en-US" sz="2200" dirty="0" smtClean="0">
              <a:latin typeface="+mn-lt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 </a:t>
            </a:r>
            <a:endParaRPr lang="en-US" sz="2200" dirty="0" smtClean="0">
              <a:latin typeface="+mn-lt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Посредством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хипотеза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релевантних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чињеница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и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искустава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којима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располажу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ученици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расуђивањем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покушавају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да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дођу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до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одређених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резултата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...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5D0DF1F-DE37-4A19-ADCE-12767A1353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533400"/>
            <a:ext cx="8378706" cy="762000"/>
          </a:xfrm>
        </p:spPr>
        <p:txBody>
          <a:bodyPr lIns="0" tIns="0" rIns="0" bIns="0" anchor="t">
            <a:normAutofit/>
          </a:bodyPr>
          <a:lstStyle/>
          <a:p>
            <a:pPr algn="ctr" eaLnBrk="1" hangingPunct="1">
              <a:lnSpc>
                <a:spcPct val="95000"/>
              </a:lnSpc>
            </a:pPr>
            <a:r>
              <a:rPr lang="en-US" sz="3600" b="1" dirty="0" smtClean="0">
                <a:solidFill>
                  <a:srgbClr val="000000"/>
                </a:solidFill>
                <a:latin typeface="+mn-lt"/>
              </a:rPr>
              <a:t> ИЗВОЂЕЊЕ ЗАКЉУЧАКА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447800"/>
            <a:ext cx="7790636" cy="4932045"/>
          </a:xfrm>
        </p:spPr>
        <p:txBody>
          <a:bodyPr lIns="0" tIns="0" rIns="0" bIns="0"/>
          <a:lstStyle/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sr-Cyrl-RS" sz="2200" dirty="0" smtClean="0">
                <a:solidFill>
                  <a:srgbClr val="000000"/>
                </a:solidFill>
                <a:latin typeface="+mn-lt"/>
              </a:rPr>
              <a:t>М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оже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 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одвијати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на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 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истом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часу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на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следећем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 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часу</a:t>
            </a:r>
            <a:r>
              <a:rPr lang="sr-Cyrl-RS" sz="2200" dirty="0" smtClean="0">
                <a:solidFill>
                  <a:srgbClr val="000000"/>
                </a:solidFill>
                <a:latin typeface="+mn-lt"/>
              </a:rPr>
              <a:t>,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или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за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одређени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период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времена</a:t>
            </a:r>
            <a:r>
              <a:rPr lang="sr-Cyrl-RS" sz="2200" dirty="0" smtClean="0">
                <a:solidFill>
                  <a:srgbClr val="000000"/>
                </a:solidFill>
                <a:latin typeface="+mn-lt"/>
              </a:rPr>
              <a:t>.</a:t>
            </a:r>
            <a:endParaRPr lang="en-US" sz="2200" dirty="0" smtClean="0">
              <a:latin typeface="+mn-lt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 </a:t>
            </a:r>
            <a:endParaRPr lang="en-US" sz="2200" dirty="0" smtClean="0">
              <a:latin typeface="+mn-lt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Ученици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 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кроз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размену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усвајају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нова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знања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проширују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већ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стечена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 и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формирају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систем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знања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о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теми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којом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су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се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бавили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...</a:t>
            </a:r>
            <a:endParaRPr lang="en-US" sz="2200" dirty="0" smtClean="0">
              <a:latin typeface="+mn-lt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 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ученици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презентују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свој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рад</a:t>
            </a:r>
            <a:r>
              <a:rPr lang="sr-Cyrl-RS" sz="2200" dirty="0" smtClean="0">
                <a:solidFill>
                  <a:srgbClr val="000000"/>
                </a:solidFill>
              </a:rPr>
              <a:t>;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sr-Cyrl-RS" sz="2200" dirty="0" smtClean="0">
                <a:solidFill>
                  <a:srgbClr val="000000"/>
                </a:solidFill>
                <a:latin typeface="+mn-lt"/>
              </a:rPr>
              <a:t>д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искутују</a:t>
            </a:r>
            <a:r>
              <a:rPr lang="sr-Cyrl-RS" sz="2200" dirty="0" smtClean="0">
                <a:solidFill>
                  <a:srgbClr val="000000"/>
                </a:solidFill>
              </a:rPr>
              <a:t>;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sr-Cyrl-RS" sz="2200" dirty="0" smtClean="0">
                <a:solidFill>
                  <a:srgbClr val="000000"/>
                </a:solidFill>
                <a:latin typeface="+mn-lt"/>
              </a:rPr>
              <a:t>п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ојашњавају</a:t>
            </a:r>
            <a:r>
              <a:rPr lang="sr-Cyrl-RS" sz="2200" dirty="0" smtClean="0">
                <a:solidFill>
                  <a:srgbClr val="000000"/>
                </a:solidFill>
              </a:rPr>
              <a:t>;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постављају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питања</a:t>
            </a:r>
            <a:r>
              <a:rPr lang="sr-Cyrl-RS" sz="2200" dirty="0" smtClean="0">
                <a:solidFill>
                  <a:srgbClr val="000000"/>
                </a:solidFill>
                <a:latin typeface="+mn-lt"/>
              </a:rPr>
              <a:t>,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дају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додатне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одговоре</a:t>
            </a:r>
            <a:r>
              <a:rPr lang="sr-Cyrl-RS" sz="2200" dirty="0" smtClean="0">
                <a:solidFill>
                  <a:srgbClr val="000000"/>
                </a:solidFill>
              </a:rPr>
              <a:t>;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....</a:t>
            </a:r>
            <a:endParaRPr lang="en-US" sz="2200" dirty="0" smtClean="0">
              <a:latin typeface="+mn-lt"/>
            </a:endParaRPr>
          </a:p>
          <a:p>
            <a:pPr marL="411480" lvl="1" indent="-308610" algn="ctr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b="1" i="1" dirty="0" smtClean="0">
                <a:solidFill>
                  <a:srgbClr val="000000"/>
                </a:solidFill>
                <a:latin typeface="+mn-lt"/>
              </a:rPr>
              <a:t>ЗАКЉУЧИВАЊЕ</a:t>
            </a:r>
            <a:r>
              <a:rPr lang="sr-Cyrl-RS" sz="2200" b="1" i="1" dirty="0" smtClean="0">
                <a:solidFill>
                  <a:srgbClr val="000000"/>
                </a:solidFill>
                <a:latin typeface="+mn-lt"/>
              </a:rPr>
              <a:t>...</a:t>
            </a:r>
            <a:endParaRPr lang="en-US" sz="2200" b="1" i="1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5D0DF1F-DE37-4A19-ADCE-12767A1353F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4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0"/>
                            </p:stCondLst>
                            <p:childTnLst>
                              <p:par>
                                <p:cTn id="5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8000"/>
                            </p:stCondLst>
                            <p:childTnLst>
                              <p:par>
                                <p:cTn id="5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0"/>
                            </p:stCondLst>
                            <p:childTnLst>
                              <p:par>
                                <p:cTn id="6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64896" cy="1219200"/>
          </a:xfrm>
        </p:spPr>
        <p:txBody>
          <a:bodyPr lIns="0" tIns="0" rIns="0" bIns="0" anchor="t">
            <a:normAutofit/>
          </a:bodyPr>
          <a:lstStyle/>
          <a:p>
            <a:pPr algn="ctr" eaLnBrk="1" hangingPunct="1">
              <a:lnSpc>
                <a:spcPct val="95000"/>
              </a:lnSpc>
            </a:pPr>
            <a:r>
              <a:rPr lang="en-US" sz="3600" b="1" dirty="0" smtClean="0">
                <a:solidFill>
                  <a:srgbClr val="000000"/>
                </a:solidFill>
                <a:latin typeface="+mn-lt"/>
              </a:rPr>
              <a:t>ПРИМЕНА СТЕЧЕНИХ ЗНАЊА У НОВИМ СИТУАЦИЈАМА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920240"/>
            <a:ext cx="7817688" cy="3794760"/>
          </a:xfrm>
        </p:spPr>
        <p:txBody>
          <a:bodyPr lIns="0" tIns="0" rIns="0" bIns="0"/>
          <a:lstStyle/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 </a:t>
            </a:r>
            <a:endParaRPr lang="en-US" sz="2200" dirty="0" smtClean="0">
              <a:latin typeface="+mn-lt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+mn-lt"/>
              </a:rPr>
              <a:t>Ученици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+mn-lt"/>
              </a:rPr>
              <a:t>се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+mn-lt"/>
              </a:rPr>
              <a:t>стављају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</a:rPr>
              <a:t> у </a:t>
            </a:r>
            <a:r>
              <a:rPr lang="en-US" sz="2800" b="1" dirty="0" err="1" smtClean="0">
                <a:solidFill>
                  <a:srgbClr val="000000"/>
                </a:solidFill>
                <a:latin typeface="+mn-lt"/>
              </a:rPr>
              <a:t>нову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+mn-lt"/>
              </a:rPr>
              <a:t>проблемску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+mn-lt"/>
              </a:rPr>
              <a:t>ситуацију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</a:rPr>
              <a:t> и </a:t>
            </a:r>
            <a:r>
              <a:rPr lang="en-US" sz="2800" b="1" dirty="0" err="1" smtClean="0">
                <a:solidFill>
                  <a:srgbClr val="000000"/>
                </a:solidFill>
                <a:latin typeface="+mn-lt"/>
              </a:rPr>
              <a:t>решавају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+mn-lt"/>
              </a:rPr>
              <a:t>задатак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+mn-lt"/>
              </a:rPr>
              <a:t>истог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+mn-lt"/>
              </a:rPr>
              <a:t>типа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2800" b="1" dirty="0" err="1" smtClean="0">
                <a:solidFill>
                  <a:srgbClr val="000000"/>
                </a:solidFill>
                <a:latin typeface="+mn-lt"/>
              </a:rPr>
              <a:t>али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+mn-lt"/>
              </a:rPr>
              <a:t>са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+mn-lt"/>
              </a:rPr>
              <a:t>неком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+mn-lt"/>
              </a:rPr>
              <a:t>новом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+mn-lt"/>
              </a:rPr>
              <a:t>непознаницом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</a:rPr>
              <a:t>...</a:t>
            </a:r>
            <a:endParaRPr lang="en-US" sz="2800" dirty="0" smtClean="0">
              <a:latin typeface="+mn-lt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 </a:t>
            </a:r>
            <a:endParaRPr lang="en-US" sz="22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00" dirty="0" err="1" smtClean="0">
                <a:solidFill>
                  <a:srgbClr val="000000"/>
                </a:solidFill>
                <a:latin typeface="+mn-lt"/>
              </a:rPr>
              <a:t>ученици</a:t>
            </a: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+mn-lt"/>
              </a:rPr>
              <a:t>вежбају</a:t>
            </a:r>
            <a:endParaRPr lang="en-US" sz="24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00" dirty="0" err="1" smtClean="0">
                <a:solidFill>
                  <a:srgbClr val="000000"/>
                </a:solidFill>
                <a:latin typeface="+mn-lt"/>
              </a:rPr>
              <a:t>утврђују</a:t>
            </a:r>
            <a:endParaRPr lang="en-US" sz="24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00" dirty="0" err="1" smtClean="0">
                <a:solidFill>
                  <a:srgbClr val="000000"/>
                </a:solidFill>
                <a:latin typeface="+mn-lt"/>
              </a:rPr>
              <a:t>препознају</a:t>
            </a: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 у </a:t>
            </a:r>
            <a:r>
              <a:rPr lang="en-US" sz="2400" dirty="0" err="1" smtClean="0">
                <a:solidFill>
                  <a:srgbClr val="000000"/>
                </a:solidFill>
                <a:latin typeface="+mn-lt"/>
              </a:rPr>
              <a:t>новим</a:t>
            </a: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+mn-lt"/>
              </a:rPr>
              <a:t>случајевима</a:t>
            </a:r>
            <a:endParaRPr lang="en-US" sz="2400" dirty="0" smtClean="0">
              <a:latin typeface="+mn-lt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....</a:t>
            </a:r>
            <a:endParaRPr lang="en-US" sz="2400" dirty="0" smtClean="0">
              <a:latin typeface="+mn-lt"/>
            </a:endParaRPr>
          </a:p>
          <a:p>
            <a:pPr marL="411480" lvl="1" indent="-308610" algn="ctr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ПРИМЕНА У НОВОЈ СИТУАЦИЈИ</a:t>
            </a:r>
            <a:r>
              <a:rPr lang="sr-Cyrl-RS" sz="2200" b="1" dirty="0" smtClean="0">
                <a:solidFill>
                  <a:srgbClr val="000000"/>
                </a:solidFill>
                <a:latin typeface="+mn-lt"/>
              </a:rPr>
              <a:t>.</a:t>
            </a:r>
            <a:endParaRPr lang="en-US" sz="2200" b="1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5D0DF1F-DE37-4A19-ADCE-12767A1353F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2438400"/>
            <a:ext cx="2514600" cy="609600"/>
          </a:xfrm>
        </p:spPr>
        <p:txBody>
          <a:bodyPr>
            <a:normAutofit fontScale="90000"/>
          </a:bodyPr>
          <a:lstStyle/>
          <a:p>
            <a:r>
              <a:rPr lang="sr-Cyrl-RS" sz="3200" dirty="0" smtClean="0"/>
              <a:t>Задатак бр. 1</a:t>
            </a:r>
            <a:endParaRPr lang="en-US" sz="3200" dirty="0"/>
          </a:p>
        </p:txBody>
      </p:sp>
      <p:pic>
        <p:nvPicPr>
          <p:cNvPr id="5" name="Picture Placeholder 4" descr="obrazovani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4625" r="14625"/>
          <a:stretch>
            <a:fillRect/>
          </a:stretch>
        </p:blipFill>
        <p:spPr>
          <a:xfrm>
            <a:off x="914400" y="1219200"/>
            <a:ext cx="4267200" cy="2743200"/>
          </a:xfrm>
        </p:spPr>
      </p:pic>
      <p:sp>
        <p:nvSpPr>
          <p:cNvPr id="8" name="Text Placeholder 3"/>
          <p:cNvSpPr txBox="1">
            <a:spLocks/>
          </p:cNvSpPr>
          <p:nvPr/>
        </p:nvSpPr>
        <p:spPr>
          <a:xfrm>
            <a:off x="838200" y="4114800"/>
            <a:ext cx="4419600" cy="13716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sr-Cyrl-R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Које су предности и слабе стране проблемске наставе?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dirty="0" smtClean="0"/>
              <a:t>11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382000" cy="1371600"/>
          </a:xfrm>
        </p:spPr>
        <p:txBody>
          <a:bodyPr>
            <a:noAutofit/>
          </a:bodyPr>
          <a:lstStyle/>
          <a:p>
            <a:pPr algn="ctr"/>
            <a:r>
              <a:rPr lang="sr-Cyrl-RS" sz="3600" b="1" dirty="0" smtClean="0"/>
              <a:t>Основни појмови проблемске наставе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209800"/>
            <a:ext cx="8229600" cy="3429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Cyrl-RS" sz="4000" dirty="0" smtClean="0"/>
          </a:p>
          <a:p>
            <a:r>
              <a:rPr lang="sr-Cyrl-RS" dirty="0" smtClean="0"/>
              <a:t>Проблем;</a:t>
            </a:r>
            <a:endParaRPr lang="sr-Latn-RS" dirty="0" smtClean="0"/>
          </a:p>
          <a:p>
            <a:pPr lvl="1"/>
            <a:endParaRPr lang="sr-Cyrl-RS" sz="3000" dirty="0" smtClean="0"/>
          </a:p>
          <a:p>
            <a:r>
              <a:rPr lang="sr-Cyrl-RS" dirty="0" smtClean="0"/>
              <a:t>Проблемска ситуација;</a:t>
            </a:r>
            <a:endParaRPr lang="sr-Latn-RS" dirty="0" smtClean="0"/>
          </a:p>
          <a:p>
            <a:pPr lvl="1"/>
            <a:endParaRPr lang="sr-Cyrl-RS" sz="3000" dirty="0" smtClean="0"/>
          </a:p>
          <a:p>
            <a:r>
              <a:rPr lang="sr-Cyrl-RS" dirty="0" smtClean="0"/>
              <a:t>Решавање проблема.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5D0DF1F-DE37-4A19-ADCE-12767A1353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6397777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Cyrl-RS" sz="3600" b="1" dirty="0" smtClean="0"/>
              <a:t>ПРЕДНОСТИ  ПРИМЕНЕ ПРОБЛЕМСКЕ  НАСТАВЕ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84784"/>
            <a:ext cx="8147248" cy="5144616"/>
          </a:xfrm>
        </p:spPr>
        <p:txBody>
          <a:bodyPr>
            <a:normAutofit/>
          </a:bodyPr>
          <a:lstStyle/>
          <a:p>
            <a:r>
              <a:rPr lang="sr-Cyrl-RS" dirty="0" smtClean="0"/>
              <a:t>Изразито доприноси мисаоној активизацији и стваралачком развоју ученика.</a:t>
            </a:r>
          </a:p>
          <a:p>
            <a:r>
              <a:rPr lang="sr-Cyrl-RS" dirty="0" smtClean="0"/>
              <a:t>Подстиче ученике да сами решавају задатке (проблеме) и осамостаљује их.</a:t>
            </a:r>
          </a:p>
          <a:p>
            <a:r>
              <a:rPr lang="sr-Cyrl-RS" dirty="0" smtClean="0"/>
              <a:t>Навикава ученике да научено примењују у пракси, да знање користе у новим ситуацијама, да доносе закључке.</a:t>
            </a:r>
          </a:p>
          <a:p>
            <a:r>
              <a:rPr lang="sr-Cyrl-RS" dirty="0" smtClean="0"/>
              <a:t>Обезбеђује услове за континуирано праћење и вредновање рада ученика, за редовну повратну информацију.</a:t>
            </a:r>
          </a:p>
          <a:p>
            <a:r>
              <a:rPr lang="sr-Cyrl-RS" dirty="0" smtClean="0"/>
              <a:t>Омогућава наставнику да, на основу повратне информације, коригује наставни процес...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5D0DF1F-DE37-4A19-ADCE-12767A1353F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7179994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7086600" cy="990600"/>
          </a:xfrm>
        </p:spPr>
        <p:txBody>
          <a:bodyPr>
            <a:noAutofit/>
          </a:bodyPr>
          <a:lstStyle/>
          <a:p>
            <a:pPr algn="ctr"/>
            <a:r>
              <a:rPr lang="sr-Cyrl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Слабе стране </a:t>
            </a:r>
            <a:br>
              <a:rPr lang="sr-Cyrl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Cyrl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проблемске наставе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498080" cy="3429000"/>
          </a:xfrm>
        </p:spPr>
        <p:txBody>
          <a:bodyPr>
            <a:normAutofit fontScale="92500"/>
          </a:bodyPr>
          <a:lstStyle/>
          <a:p>
            <a:r>
              <a:rPr lang="sr-Cyrl-RS" sz="2800" dirty="0" smtClean="0"/>
              <a:t>Није могућа реализација проблемске наставе у свим тематским целинама појединих наставних предмета.</a:t>
            </a:r>
          </a:p>
          <a:p>
            <a:r>
              <a:rPr lang="sr-Cyrl-RS" sz="2800" dirty="0" smtClean="0"/>
              <a:t>Тешкоћа и стручност наставника да одабере адекватан наставни садржај са могућношћу припреме проблемских задатака.</a:t>
            </a:r>
          </a:p>
          <a:p>
            <a:r>
              <a:rPr lang="sr-Cyrl-RS" sz="2800" dirty="0" smtClean="0"/>
              <a:t>Временска и материјална ограничења у припреми проблемске наставе.</a:t>
            </a:r>
            <a:endParaRPr lang="en-US" sz="2800" dirty="0" smtClean="0"/>
          </a:p>
          <a:p>
            <a:endParaRPr lang="sr-Cyrl-RS" dirty="0" smtClean="0"/>
          </a:p>
        </p:txBody>
      </p:sp>
      <p:pic>
        <p:nvPicPr>
          <p:cNvPr id="6" name="Picture 5" descr="7554190-pile-of-four-old-book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5410200"/>
            <a:ext cx="1409480" cy="12192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5D0DF1F-DE37-4A19-ADCE-12767A1353FC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467600" cy="1066800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 smtClean="0"/>
              <a:t>Дакле, за реализацију часа проблемске наставе потребно је: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67AF-0496-4F4B-BD79-E6472F40890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1828800"/>
            <a:ext cx="7467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sr-Cyrl-RS" sz="2400" dirty="0" smtClean="0"/>
              <a:t>Постављање и дефинисање проблема;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Cyrl-RS" sz="2400" dirty="0" smtClean="0"/>
              <a:t>Налажење принципа решења (навођење хипотеза);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Cyrl-RS" sz="2400" dirty="0" smtClean="0"/>
              <a:t>Декомпозиција проблема (глобални проблем се рашчлањава на уже);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Cyrl-RS" sz="2400" dirty="0" smtClean="0"/>
              <a:t>Процес решавања проблема;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Cyrl-RS" sz="2400" dirty="0" smtClean="0"/>
              <a:t>Општи закључак (суштина проблема);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Cyrl-RS" sz="2400" dirty="0" smtClean="0"/>
              <a:t>Примена закључка у новим ситуацијама.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sr-Cyrl-RS" sz="2400" dirty="0" smtClean="0"/>
              <a:t>Провера резултата, уз корекције, образложења одговора (повратна информација) и давање домаћег задатка.</a:t>
            </a:r>
            <a:endParaRPr lang="en-US" sz="2400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153400" y="5715000"/>
            <a:ext cx="609600" cy="52120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B5D0DF1F-DE37-4A19-ADCE-12767A1353FC}" type="slidenum">
              <a:rPr lang="en-US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pPr algn="ctr">
                <a:defRPr/>
              </a:pPr>
              <a:t>22</a:t>
            </a:fld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2438400"/>
            <a:ext cx="2514600" cy="990600"/>
          </a:xfrm>
        </p:spPr>
        <p:txBody>
          <a:bodyPr>
            <a:normAutofit fontScale="90000"/>
          </a:bodyPr>
          <a:lstStyle/>
          <a:p>
            <a:r>
              <a:rPr lang="sr-Cyrl-RS" sz="3200" dirty="0" smtClean="0"/>
              <a:t>Задатак бр. 2</a:t>
            </a:r>
            <a:endParaRPr lang="en-US" sz="320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047997"/>
          </a:xfrm>
        </p:spPr>
      </p:sp>
      <p:pic>
        <p:nvPicPr>
          <p:cNvPr id="11" name="Picture 10" descr="great_kids_home_p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066800"/>
            <a:ext cx="4419601" cy="3200400"/>
          </a:xfrm>
          <a:prstGeom prst="rect">
            <a:avLst/>
          </a:prstGeom>
        </p:spPr>
      </p:pic>
      <p:sp>
        <p:nvSpPr>
          <p:cNvPr id="12" name="Text Placeholder 3"/>
          <p:cNvSpPr txBox="1">
            <a:spLocks/>
          </p:cNvSpPr>
          <p:nvPr/>
        </p:nvSpPr>
        <p:spPr>
          <a:xfrm>
            <a:off x="762000" y="4114800"/>
            <a:ext cx="4419600" cy="16002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sr-Cyrl-R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Израда сценарија за час проблемске наставе, или проблемског задатка.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DB2AB7-CD68-45C1-BB4C-D340604411E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828800"/>
            <a:ext cx="6172200" cy="1894362"/>
          </a:xfrm>
        </p:spPr>
        <p:txBody>
          <a:bodyPr>
            <a:normAutofit/>
          </a:bodyPr>
          <a:lstStyle/>
          <a:p>
            <a:r>
              <a:rPr lang="sr-Cyrl-RS" sz="5400" dirty="0" smtClean="0"/>
              <a:t>Проблемска настава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172200" cy="1371600"/>
          </a:xfrm>
        </p:spPr>
        <p:txBody>
          <a:bodyPr>
            <a:noAutofit/>
          </a:bodyPr>
          <a:lstStyle/>
          <a:p>
            <a:pPr algn="ctr"/>
            <a:r>
              <a:rPr lang="sr-Cyrl-RS" sz="3600" dirty="0" smtClean="0"/>
              <a:t>ПРИМЕР ИЗ ПРАКСЕ</a:t>
            </a:r>
            <a:endParaRPr lang="en-US" sz="3600" dirty="0"/>
          </a:p>
        </p:txBody>
      </p:sp>
    </p:spTree>
  </p:cSld>
  <p:clrMapOvr>
    <a:masterClrMapping/>
  </p:clrMapOvr>
  <p:transition spd="slow"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A520A-E397-4AA8-9DDD-168CB5E83A5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228600"/>
          <a:ext cx="7924800" cy="6454884"/>
        </p:xfrm>
        <a:graphic>
          <a:graphicData uri="http://schemas.openxmlformats.org/drawingml/2006/table">
            <a:tbl>
              <a:tblPr/>
              <a:tblGrid>
                <a:gridCol w="1923495"/>
                <a:gridCol w="6001305"/>
              </a:tblGrid>
              <a:tr h="2668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Разред: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69" marR="43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b="1" dirty="0">
                          <a:latin typeface="Times New Roman"/>
                          <a:ea typeface="Calibri"/>
                          <a:cs typeface="Times New Roman"/>
                        </a:rPr>
                        <a:t>ДРУГИ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69" marR="43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8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Наставни предмет: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69" marR="43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b="1" dirty="0">
                          <a:latin typeface="Times New Roman"/>
                          <a:ea typeface="Calibri"/>
                          <a:cs typeface="Times New Roman"/>
                        </a:rPr>
                        <a:t>српски језик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69" marR="43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Наставна тема: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69" marR="43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b="1" dirty="0">
                          <a:latin typeface="Times New Roman"/>
                          <a:ea typeface="Calibri"/>
                          <a:cs typeface="Times New Roman"/>
                        </a:rPr>
                        <a:t>Књижевност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69" marR="43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8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Наставна јединица: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69" marR="43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Стеван Раичковић: Кад почне киша да пада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69" marR="43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8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Тип часа: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69" marR="43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обрада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69" marR="43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2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CS" sz="1400" b="1" dirty="0">
                          <a:solidFill>
                            <a:srgbClr val="000000"/>
                          </a:solidFill>
                          <a:latin typeface="Calibri"/>
                          <a:cs typeface="Times New Roman"/>
                        </a:rPr>
                        <a:t>Циљ и задаци : </a:t>
                      </a:r>
                      <a:endParaRPr lang="en-US" sz="1400" dirty="0">
                        <a:latin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а) образовни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sr-Cyrl-CS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Материјални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endParaRPr lang="sr-Cyrl-CS" sz="1400" b="1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sr-Cyrl-CS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функционални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endParaRPr lang="sr-Cyrl-CS" sz="1400" b="1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endParaRPr lang="sr-Cyrl-CS" sz="1400" b="1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endParaRPr lang="sr-Cyrl-CS" sz="1400" b="1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endParaRPr lang="sr-Cyrl-CS" sz="1400" b="1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endParaRPr lang="sr-Cyrl-CS" sz="1400" b="1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endParaRPr lang="sr-Cyrl-CS" sz="1400" b="1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endParaRPr lang="sr-Cyrl-CS" sz="1400" b="1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endParaRPr lang="sr-Cyrl-CS" sz="1400" b="1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457200" algn="l"/>
                        </a:tabLst>
                      </a:pPr>
                      <a:endParaRPr lang="sr-Cyrl-RS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457200" algn="l"/>
                        </a:tabLs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б) васпитни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CS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latin typeface="Times New Roman"/>
                          <a:ea typeface="Calibri"/>
                          <a:cs typeface="Times New Roman"/>
                        </a:rPr>
                        <a:t>-Оспособљавање ученика на доживљавање, разумевање и анализирање књижевно-уметничког текста (песме) кроз решавање проблемских задатака.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Times New Roman"/>
                          <a:ea typeface="Calibri"/>
                          <a:cs typeface="Times New Roman"/>
                        </a:rPr>
                        <a:t>-Подстицање ученика на развијање  памћења, концентрације, способности посматрања, опажања, логичког и критичког, стваралачког мишљења, на стицање радних навика; оспособљавање ученика на самостално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упоређивање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sr-Cyrl-CS" sz="1600" dirty="0">
                          <a:latin typeface="Times New Roman"/>
                          <a:ea typeface="Calibri"/>
                          <a:cs typeface="Times New Roman"/>
                        </a:rPr>
                        <a:t>решавање задатака; развијање способности расуђивања и оспособљавање ученика да запажају, да самостално стичу знања и кроз сарадњу са другима.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Times New Roman"/>
                          <a:ea typeface="Calibri"/>
                          <a:cs typeface="Times New Roman"/>
                        </a:rPr>
                        <a:t>-Подстицање ученика на формирање личног идентитета, на самоактуелизацију.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Times New Roman"/>
                          <a:ea typeface="Calibri"/>
                          <a:cs typeface="Times New Roman"/>
                        </a:rPr>
                        <a:t>-Формирање личних вредности ученика.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latin typeface="Times New Roman"/>
                          <a:ea typeface="Calibri"/>
                          <a:cs typeface="Times New Roman"/>
                        </a:rPr>
                        <a:t>-Подстицање ученика на индивидуалност и развој.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Times New Roman"/>
                          <a:ea typeface="Calibri"/>
                          <a:cs typeface="Times New Roman"/>
                        </a:rPr>
                        <a:t>-Развијање упорности, систематичности, тачности, одговорности, поступности, радних, хуманих, етичких и естетских навика и вредности, уредности, прецизности, толеранције.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09600"/>
          </a:xfrm>
        </p:spPr>
        <p:txBody>
          <a:bodyPr>
            <a:normAutofit fontScale="90000"/>
          </a:bodyPr>
          <a:lstStyle/>
          <a:p>
            <a:r>
              <a:rPr lang="sr-Cyrl-RS" dirty="0" smtClean="0"/>
              <a:t>Пример из праксе – проблемски приступ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A520A-E397-4AA8-9DDD-168CB5E83A5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762000"/>
          <a:ext cx="7924800" cy="5791199"/>
        </p:xfrm>
        <a:graphic>
          <a:graphicData uri="http://schemas.openxmlformats.org/drawingml/2006/table">
            <a:tbl>
              <a:tblPr/>
              <a:tblGrid>
                <a:gridCol w="2237711"/>
                <a:gridCol w="5687089"/>
              </a:tblGrid>
              <a:tr h="7785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Наставни систем: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39" marR="43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Times New Roman"/>
                          <a:ea typeface="Calibri"/>
                          <a:cs typeface="Times New Roman"/>
                        </a:rPr>
                        <a:t>-проблемска настава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39" marR="43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Облик наставног рада: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39" marR="43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latin typeface="Times New Roman"/>
                          <a:ea typeface="Calibri"/>
                          <a:cs typeface="Times New Roman"/>
                        </a:rPr>
                        <a:t>-фронтални (колективни) облик рада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39" marR="43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Облик рада ученика: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39" marR="43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Times New Roman"/>
                          <a:ea typeface="Calibri"/>
                          <a:cs typeface="Times New Roman"/>
                        </a:rPr>
                        <a:t>-индивидуални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39" marR="43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6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Наставне методе: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39" marR="43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Times New Roman"/>
                          <a:ea typeface="Calibri"/>
                          <a:cs typeface="Times New Roman"/>
                        </a:rPr>
                        <a:t>-рад на тексту, учење путем решавања проблема, дијалошка, демонстративна, метода писаних радова, илустративна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39" marR="43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4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Наставна средства: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39" marR="43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Times New Roman"/>
                          <a:ea typeface="Calibri"/>
                          <a:cs typeface="Times New Roman"/>
                        </a:rPr>
                        <a:t>-текст песме, припремљени задаци на наставним листићима, илустрација, белешке, радови ученика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39" marR="43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Активност деце: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39" marR="43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Times New Roman"/>
                          <a:ea typeface="Calibri"/>
                          <a:cs typeface="Times New Roman"/>
                        </a:rPr>
                        <a:t>-слушање, читање, писање,  комуникација (вербална и невербална), уочавање, упоређивање, анализирање, дискутовање, размењивање мишљења, процењивање...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39" marR="43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4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Корелација: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39" marR="43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Times New Roman"/>
                          <a:ea typeface="Calibri"/>
                          <a:cs typeface="Times New Roman"/>
                        </a:rPr>
                        <a:t>-свет око нас (разговор о годишњим добима и падавинама)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Times New Roman"/>
                          <a:ea typeface="Calibri"/>
                          <a:cs typeface="Times New Roman"/>
                        </a:rPr>
                        <a:t>-ликовна култура (примена илустрације)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39" marR="43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Иновација: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39" marR="43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 dirty="0">
                          <a:latin typeface="Times New Roman"/>
                          <a:ea typeface="Calibri"/>
                          <a:cs typeface="Times New Roman"/>
                        </a:rPr>
                        <a:t>-обрада књижевног текста помоћу проблемских задатака (примена учења путем решавања проблема)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39" marR="43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7467600" cy="411162"/>
          </a:xfrm>
        </p:spPr>
        <p:txBody>
          <a:bodyPr>
            <a:noAutofit/>
          </a:bodyPr>
          <a:lstStyle/>
          <a:p>
            <a:r>
              <a:rPr lang="sr-Cyrl-RS" sz="3200" dirty="0" smtClean="0"/>
              <a:t>Уводни део (5’)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A520A-E397-4AA8-9DDD-168CB5E83A5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04800" y="1295400"/>
            <a:ext cx="83058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-Ученици су имали да обаве код куће истраживачки задатак (сазнати што више о животу и делу песника Стевана Раичковића и направити белешке о сазнатом). Увид у домаћи задатак и разговор о песнику и његовим песмама.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Разговор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ученицима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годишњим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падавинама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карактеришу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поједина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годишња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Какви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летњи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пљускови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Летњи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пљускови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изненадни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обично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кратки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Истаћи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циљ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часа</a:t>
            </a:r>
            <a:r>
              <a:rPr kumimoji="0" lang="sr-Cyrl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(назив наставне јединице)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илустацију</a:t>
            </a:r>
            <a:r>
              <a:rPr kumimoji="0" lang="sr-Cyrl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кишобрана који асоцирају на кишни дан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0177" name="Object 1"/>
          <p:cNvGraphicFramePr>
            <a:graphicFrameLocks noChangeAspect="1"/>
          </p:cNvGraphicFramePr>
          <p:nvPr/>
        </p:nvGraphicFramePr>
        <p:xfrm>
          <a:off x="3733800" y="5029200"/>
          <a:ext cx="2028825" cy="1428750"/>
        </p:xfrm>
        <a:graphic>
          <a:graphicData uri="http://schemas.openxmlformats.org/presentationml/2006/ole">
            <p:oleObj spid="_x0000_s50177" name="Bitmap Image" r:id="rId3" imgW="8771429" imgH="6830378" progId="PBrush">
              <p:embed/>
            </p:oleObj>
          </a:graphicData>
        </a:graphic>
      </p:graphicFrame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1885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A520A-E397-4AA8-9DDD-168CB5E83A5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304800" y="2057400"/>
            <a:ext cx="8229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Децо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sr-Cyrl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пажљиво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слушајте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песму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размишљајте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њој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Касније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ћете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морати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јој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одговарајући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наслов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Потребно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размислите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томе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чему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песма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необична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садржи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свака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строфа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sr-Cyrl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Учитељ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песму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Раичковић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Стевана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„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киша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“, а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четири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ученика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који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најбољи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читачи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читају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наглас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песму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7467600" cy="685800"/>
          </a:xfrm>
        </p:spPr>
        <p:txBody>
          <a:bodyPr>
            <a:normAutofit/>
          </a:bodyPr>
          <a:lstStyle/>
          <a:p>
            <a:r>
              <a:rPr lang="sr-Cyrl-RS" sz="3200" dirty="0" smtClean="0"/>
              <a:t>Главни део (30’)</a:t>
            </a:r>
            <a:endParaRPr lang="en-US" sz="32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A520A-E397-4AA8-9DDD-168CB5E83A5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" y="1676400"/>
            <a:ext cx="449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Кад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почне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киша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пада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Шта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раде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деца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Шта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раде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стари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Где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поља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нестану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стада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с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димничари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Шта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раде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шетачи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парку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Кад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киша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слива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пруће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Рибари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тад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барку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Окрену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правцу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куће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Кад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почне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киша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пада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асфалту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звони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Шта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ради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мачка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која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баш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тада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Увелико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миша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гони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 rot="21095946">
            <a:off x="4298157" y="2380600"/>
            <a:ext cx="4648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Чика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пиле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стрехом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копца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киша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двориште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сручи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л'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плаче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крај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конопца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прострла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веш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суши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киша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пада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трче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стреха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рибе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баш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Загрцну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водом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смеха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533400"/>
            <a:ext cx="33305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Кад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почне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киша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пада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1828800" y="914400"/>
            <a:ext cx="2557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Стеван </a:t>
            </a:r>
            <a:r>
              <a:rPr lang="en-US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Раичковић</a:t>
            </a:r>
            <a:endParaRPr lang="en-US" sz="24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066800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 Р О Б Л Е М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524000"/>
            <a:ext cx="7986464" cy="5000600"/>
          </a:xfrm>
        </p:spPr>
        <p:txBody>
          <a:bodyPr>
            <a:normAutofit/>
          </a:bodyPr>
          <a:lstStyle/>
          <a:p>
            <a:r>
              <a:rPr lang="el-GR" dirty="0" smtClean="0"/>
              <a:t>το πρόβλημα</a:t>
            </a:r>
            <a:r>
              <a:rPr lang="sr-Latn-RS" dirty="0" smtClean="0"/>
              <a:t> (</a:t>
            </a:r>
            <a:r>
              <a:rPr lang="sr-Cyrl-RS" dirty="0" smtClean="0"/>
              <a:t>грч): теоријско, или практично питање, задатак који треба решити; спорно питање, загонетка; сметња, тешкоћа;</a:t>
            </a:r>
            <a:endParaRPr lang="sr-Latn-RS" dirty="0" smtClean="0"/>
          </a:p>
          <a:p>
            <a:pPr lvl="1"/>
            <a:endParaRPr lang="sr-Latn-RS" sz="2400" dirty="0" smtClean="0"/>
          </a:p>
          <a:p>
            <a:r>
              <a:rPr lang="sr-Cyrl-RS" dirty="0" smtClean="0"/>
              <a:t>Задатак у коме постоји  препрека (тешкоћа), који се не може решити раније коришћеним поступцима, већ треба наћи нови пут до решења;</a:t>
            </a:r>
            <a:endParaRPr lang="sr-Latn-RS" dirty="0" smtClean="0"/>
          </a:p>
          <a:p>
            <a:pPr lvl="1"/>
            <a:endParaRPr lang="sr-Cyrl-RS" sz="2400" dirty="0" smtClean="0"/>
          </a:p>
          <a:p>
            <a:r>
              <a:rPr lang="sr-Cyrl-RS" dirty="0" smtClean="0"/>
              <a:t>Ситуација у којој на основу неких познатих елемената треба наћи и идентификовати остале;</a:t>
            </a:r>
            <a:endParaRPr lang="sr-Latn-RS" dirty="0" smtClean="0"/>
          </a:p>
          <a:p>
            <a:pPr lvl="1"/>
            <a:endParaRPr lang="sr-Cyrl-RS" sz="2400" dirty="0" smtClean="0"/>
          </a:p>
          <a:p>
            <a:r>
              <a:rPr lang="sr-Cyrl-RS" b="1" u="sng" dirty="0" smtClean="0"/>
              <a:t>Проблем ≠ задатак</a:t>
            </a:r>
            <a:endParaRPr lang="sr-Latn-RS" b="1" u="sng" dirty="0" smtClean="0"/>
          </a:p>
          <a:p>
            <a:endParaRPr lang="sr-Cyrl-RS" dirty="0" smtClean="0"/>
          </a:p>
          <a:p>
            <a:endParaRPr lang="sr-Cyrl-RS" dirty="0" smtClean="0"/>
          </a:p>
          <a:p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5D0DF1F-DE37-4A19-ADCE-12767A1353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38924927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467600" cy="1143000"/>
          </a:xfrm>
        </p:spPr>
        <p:txBody>
          <a:bodyPr/>
          <a:lstStyle/>
          <a:p>
            <a:pPr algn="ctr"/>
            <a:r>
              <a:rPr lang="sr-Cyrl-RS" dirty="0" smtClean="0"/>
              <a:t>Пример из праксе – проблемска настава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A520A-E397-4AA8-9DDD-168CB5E83A5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304800" y="2209800"/>
            <a:ext cx="8305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sr-Cyrl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Заједнички објашњавамо непознате речи, уколико их има, а онда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учитељ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ученицима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наставне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листиће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којима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припремљени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задаци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ученике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Сваки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ученик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самостално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индивидуално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треба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решава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проблемске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задатке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наставних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листића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Очекивани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одговори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заградама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њих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неће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наставним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листићима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ученике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sr-Cyrl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sr-Cyrl-C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A520A-E397-4AA8-9DDD-168CB5E83A5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304800" y="533400"/>
            <a:ext cx="8534400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Након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индивидуалног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ученика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припремљеним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задацима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заједнички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треба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резултате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проверити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Један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ученика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треба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прочита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одговорио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питања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наставног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листића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1,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након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чега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ће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прокоментарисати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сваки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одговор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ученици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ће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размењивати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мишљење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међу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собом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исправљати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нетачне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одговоре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ученик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ће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прочитати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одговоре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наставног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листића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2,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након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чега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ће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опет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сваки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одговор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коментарисан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ученика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ће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радити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свим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припремљеним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задацима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који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наставним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листићима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Одговори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ученика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узимају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хипотезе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сваки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одговор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биће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верификован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образложењем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хипотеза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била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тачна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Учитељ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ученика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након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сваког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утврђеног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тачног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одговора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тражи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подигнутом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руком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дају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повратну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информацију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томе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тачно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одговорили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томе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колико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успешни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самопроцена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постигнућа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A520A-E397-4AA8-9DDD-168CB5E83A5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228600" y="228600"/>
            <a:ext cx="838200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088" algn="l"/>
              </a:tabLst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Наставни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листић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6088" algn="l"/>
              </a:tabLs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Зашто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песник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пита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где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деца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одрасли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киша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почне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пада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</a:t>
            </a:r>
            <a:endParaRPr kumimoji="0" lang="sr-Cyrl-R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tabLst>
                <a:tab pos="446088" algn="l"/>
              </a:tabLst>
            </a:pPr>
            <a:r>
              <a:rPr lang="sr-Cyrl-R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___________________________________________________</a:t>
            </a:r>
            <a:endParaRPr kumimoji="0" lang="sr-Cyrl-R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46088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Пита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где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јер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их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због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кише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напољу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  <a:tabLst>
                <a:tab pos="446088" algn="l"/>
              </a:tabLs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Због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разлога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песник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сетио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димњичара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помиње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песми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____________________________________________________</a:t>
            </a:r>
            <a:endParaRPr kumimoji="0" lang="sr-Cyrl-R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46088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Песник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желео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дочара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читаоцу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тај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кишовити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дан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хладан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6088" algn="l"/>
              </a:tabLs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Шта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мислиш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где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нестала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стада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поља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</a:t>
            </a:r>
            <a:endParaRPr kumimoji="0" lang="sr-Cyrl-R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tabLst>
                <a:tab pos="446088" algn="l"/>
              </a:tabLst>
            </a:pPr>
            <a:r>
              <a:rPr lang="sr-Cyrl-R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___________________________________________________</a:t>
            </a:r>
            <a:endParaRPr kumimoji="0" lang="sr-Cyrl-R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46088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Стада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вероватно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штали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топлом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сувом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месту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6088" algn="l"/>
              </a:tabLs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који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начин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штитиш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хладноће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____________________________________________________</a:t>
            </a:r>
            <a:endParaRPr kumimoji="0" lang="sr-Cyrl-R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46088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Топлије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слојевито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облачим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одећу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обућу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прилагођавам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временским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условима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годишњем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је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хладно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трудим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позитивно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размишљам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опустим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натерам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себе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мислим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није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превише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хладно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A520A-E397-4AA8-9DDD-168CB5E83A5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228600" y="117693"/>
            <a:ext cx="85344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Наставни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листић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Опиши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две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три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реченице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другу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строфу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датој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песми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Шетачи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парку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покисли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Рибари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због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кише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прекидају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риболов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враћају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кући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Шта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мислиш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какви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шетачи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рибари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Наведи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неке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њихове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особине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сазнајемо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песми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Они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забринути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уплашени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због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јачег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пљуска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ужурбани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стрепе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покисну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паметни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јер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склањају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кише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пиступио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другачије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рибара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песми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sr-Cyrl-R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реаговао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/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задеси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киша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парку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шуми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sr-Cyrl-R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Склонио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/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ла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бих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испод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велике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крошње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дрвета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ако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било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грмљавине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Ако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било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грмљавине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бих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потрудило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/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ла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што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изађем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из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шуме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пронађем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неки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заклон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A520A-E397-4AA8-9DDD-168CB5E83A5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228600" y="0"/>
            <a:ext cx="85344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Наставни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листић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песнику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киша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„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звони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“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асфалту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Објасни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___________________________________________________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Напољу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велики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пљусак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због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јаког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падања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кише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чујемо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кишу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њено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додиривање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асфалта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Песника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тај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звук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падања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кише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подсећа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звук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звона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Пронађи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део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песме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трећој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строфи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говори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мачка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није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одустала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свог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ручка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</a:t>
            </a:r>
            <a:r>
              <a:rPr lang="sr-Cyrl-R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(„...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Увелико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миша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гони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...“)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Каква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мачка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Окарактериши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њене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особине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двема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трима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речима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мачке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:_____________________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гладна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упорна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истрајна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Осуђујеш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мачкин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поступак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Објасни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___________________________________________________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јер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била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гладна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мачкиној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лови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мишеве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/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јер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жао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миша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иако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мишеви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штеточине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Можда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могла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дође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хране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а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повреди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никога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A520A-E397-4AA8-9DDD-168CB5E83A5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304800" y="228600"/>
            <a:ext cx="8305800" cy="6894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Наставни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листић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Шта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песник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хтео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каже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првом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другом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стиху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четврте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строфе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r>
              <a:rPr kumimoji="0" lang="sr-Cyrl-R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_____________________________________________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Пиле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боји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копца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када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пада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киша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јер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зна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тада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кобац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неће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летети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Осуђујеш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поступак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пилета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поступио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пилетовом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месту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r>
              <a:rPr kumimoji="0" lang="sr-Cyrl-R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_____________________________________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Осуђујем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поступак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пилета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треба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никог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задиркивати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изазивати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Киша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неће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довека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падати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сам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пилетовом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месту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гледао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/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ла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бих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мирно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како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пада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киша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Шта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још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пита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песник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четвртој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строфи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Пронађи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стихове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прочитај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објасни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sr-Cyrl-R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__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________________________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Песник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пита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ли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жена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плаче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због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веша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јој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конопцу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неће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осушити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због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кише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r-Cyrl-R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Каквог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расположења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киша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тужан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који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начин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ћеш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орасположити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_____________________________________________________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тужан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трудим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будем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драгим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особама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разговарам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њима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цртам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читам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занимљиве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књиге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слажем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уређујем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своје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ствари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помажем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кући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 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A520A-E397-4AA8-9DDD-168CB5E83A5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304800" y="381000"/>
            <a:ext cx="822960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Наставни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листић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5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киша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почне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пада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песник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каже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трче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Зашто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где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</a:t>
            </a:r>
            <a:r>
              <a:rPr kumimoji="0" lang="sr-Cyrl-R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_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______________________________________________</a:t>
            </a:r>
            <a:r>
              <a:rPr kumimoji="0" lang="sr-Cyrl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Они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немају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кишобран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склањају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кише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испод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стрехе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или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кровова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.)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којим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ситуацијама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бежиш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бежао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а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трчиш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____________________________________________</a:t>
            </a:r>
            <a:r>
              <a:rPr kumimoji="0" lang="sr-Cyrl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Бежао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бих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када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проценим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сам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опасности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када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живот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угрожен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Трчим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када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играм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бавим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спортом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када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треба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хитно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помогнем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другој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особи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себи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Зашто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рибе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водом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смеју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пада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киша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___________________________________________________</a:t>
            </a:r>
            <a:r>
              <a:rPr kumimoji="0" lang="sr-Cyrl-R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_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Вода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рибама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животна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средина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а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киша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ће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подићи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ниво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воде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рекама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језерима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морима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Зато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оне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воле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кишу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радују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јој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Шта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мислиш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још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радује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киши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осим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риба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____________________________________________________</a:t>
            </a:r>
            <a:r>
              <a:rPr kumimoji="0" lang="sr-Cyrl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ракови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жабе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глисте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сува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земља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људи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сеју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можда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неки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песници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романтичне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особе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...)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A520A-E397-4AA8-9DDD-168CB5E83A5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533400" y="1447800"/>
            <a:ext cx="80772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Наставни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листић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6</a:t>
            </a:r>
            <a:endParaRPr kumimoji="0" lang="sr-Cyrl-R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другачије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могао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/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даш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наслов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овој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песми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Одабери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неки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понуђених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наслова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допиши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свој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предлог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наслова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Летња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киша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Изненадни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пљусак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Кишни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дан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_________________________________________</a:t>
            </a:r>
          </a:p>
        </p:txBody>
      </p:sp>
    </p:spTree>
  </p:cSld>
  <p:clrMapOvr>
    <a:masterClrMapping/>
  </p:clrMapOvr>
  <p:transition spd="slow">
    <p:dissolv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A520A-E397-4AA8-9DDD-168CB5E83A5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304800" y="1371600"/>
            <a:ext cx="8382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Наставни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листић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7</a:t>
            </a:r>
            <a:endParaRPr kumimoji="0" lang="sr-Cyrl-R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Ова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песма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_________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пет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строфа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а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свака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строфа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________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четири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стиха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ова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песма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готове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слике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______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Објасни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зашто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необична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__________________________________________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Ова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песма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необична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због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тога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што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садржи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реченице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упитног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значења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песми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укупно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__________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осам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упитних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реченица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_______________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потврдном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облику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написане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ransition spd="slow">
    <p:dissolv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A520A-E397-4AA8-9DDD-168CB5E83A5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914400" y="1676400"/>
            <a:ext cx="7391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Наставни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листић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8</a:t>
            </a:r>
            <a:endParaRPr kumimoji="0" lang="sr-Cyrl-R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Издвојене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неке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речи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дате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песме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а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замени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неком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другом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која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исто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слично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значење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барка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- ____________________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чамац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бродић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...)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асфалт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- ___________________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пут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друм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...)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чикати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- ___________________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задиркивати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1219200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sr-Cyrl-RS" sz="3100" b="1" dirty="0" smtClean="0">
                <a:effectLst/>
              </a:rPr>
              <a:t>ОДЛИКЕ ПРОБЛЕМА</a:t>
            </a:r>
            <a:r>
              <a:rPr lang="sr-Latn-RS" sz="3100" b="1" dirty="0" smtClean="0">
                <a:effectLst/>
              </a:rPr>
              <a:t> </a:t>
            </a:r>
            <a:r>
              <a:rPr lang="sr-Cyrl-RS" sz="3100" b="1" dirty="0" smtClean="0">
                <a:effectLst/>
              </a:rPr>
              <a:t>КОЈЕ ГА РАЗЛИКУЈУ </a:t>
            </a:r>
            <a:r>
              <a:rPr lang="sr-Latn-RS" sz="3100" b="1" dirty="0" smtClean="0">
                <a:effectLst/>
              </a:rPr>
              <a:t/>
            </a:r>
            <a:br>
              <a:rPr lang="sr-Latn-RS" sz="3100" b="1" dirty="0" smtClean="0">
                <a:effectLst/>
              </a:rPr>
            </a:br>
            <a:r>
              <a:rPr lang="sr-Cyrl-RS" sz="3100" b="1" dirty="0" smtClean="0">
                <a:effectLst/>
              </a:rPr>
              <a:t>ОД ЗАДАТКА</a:t>
            </a:r>
            <a:r>
              <a:rPr lang="sr-Cyrl-RS" sz="3100" b="1" dirty="0" smtClean="0"/>
              <a:t>: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057400"/>
            <a:ext cx="8153400" cy="4800600"/>
          </a:xfrm>
        </p:spPr>
        <p:txBody>
          <a:bodyPr>
            <a:normAutofit/>
          </a:bodyPr>
          <a:lstStyle/>
          <a:p>
            <a:r>
              <a:rPr lang="sr-Cyrl-RS" dirty="0" smtClean="0"/>
              <a:t>Појављује се нешто ново, тешкоћа, празнина коју треба открити и попунити подацима и односима који нису дати;</a:t>
            </a:r>
          </a:p>
          <a:p>
            <a:r>
              <a:rPr lang="sr-Cyrl-RS" dirty="0" smtClean="0"/>
              <a:t>Постоји различит број могућности за решење;</a:t>
            </a:r>
          </a:p>
          <a:p>
            <a:r>
              <a:rPr lang="sr-Cyrl-RS" dirty="0" smtClean="0"/>
              <a:t>Велика је комплексност (више логичких операција);</a:t>
            </a:r>
          </a:p>
          <a:p>
            <a:r>
              <a:rPr lang="sr-Cyrl-RS" dirty="0" smtClean="0"/>
              <a:t>Потребно је решавање проблема  стваралачким приступом и помоћу искуства;</a:t>
            </a:r>
          </a:p>
          <a:p>
            <a:r>
              <a:rPr lang="sr-Cyrl-RS" dirty="0" smtClean="0"/>
              <a:t>Решавањем проблема се продубљују знања, усвајају се нове структуре сазнавања и развијају менталне способности...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5D0DF1F-DE37-4A19-ADCE-12767A1353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785716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7467600" cy="1143000"/>
          </a:xfrm>
        </p:spPr>
        <p:txBody>
          <a:bodyPr>
            <a:normAutofit/>
          </a:bodyPr>
          <a:lstStyle/>
          <a:p>
            <a:r>
              <a:rPr lang="sr-Cyrl-RS" sz="3200" dirty="0" smtClean="0"/>
              <a:t>Завршни део часа (10’)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CA520A-E397-4AA8-9DDD-168CB5E83A5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457200" y="2590800"/>
            <a:ext cx="8001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-Ученици изражајно читају песму.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Покушај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својој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свесци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напишеш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песму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одричном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облику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писаним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латинице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-Задавање домаћег задатка: Научи напамет ову песму за следећи час.   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763000" cy="868362"/>
          </a:xfrm>
        </p:spPr>
        <p:txBody>
          <a:bodyPr>
            <a:normAutofit/>
          </a:bodyPr>
          <a:lstStyle/>
          <a:p>
            <a:pPr marL="6350" algn="ctr"/>
            <a:r>
              <a:rPr lang="sr-Cyrl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 Р О Б Л Е М С К А  С И Т У А Ц И Ј А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066800"/>
            <a:ext cx="8458200" cy="5791200"/>
          </a:xfrm>
        </p:spPr>
        <p:txBody>
          <a:bodyPr>
            <a:normAutofit fontScale="47500" lnSpcReduction="20000"/>
          </a:bodyPr>
          <a:lstStyle/>
          <a:p>
            <a:pPr lvl="1"/>
            <a:endParaRPr lang="sr-Cyrl-RS" dirty="0" smtClean="0"/>
          </a:p>
          <a:p>
            <a:r>
              <a:rPr lang="sr-Cyrl-RS" sz="5100" dirty="0" smtClean="0"/>
              <a:t>То је посебна ситуација у коју се ставља ученик, или цело одељење када решава неки постављени задатак.</a:t>
            </a:r>
          </a:p>
          <a:p>
            <a:r>
              <a:rPr lang="sr-Cyrl-RS" sz="5100" dirty="0" smtClean="0"/>
              <a:t>Почетна психичка стања су</a:t>
            </a:r>
            <a:r>
              <a:rPr lang="sr-Latn-RS" sz="5100" dirty="0" smtClean="0"/>
              <a:t>:</a:t>
            </a:r>
            <a:r>
              <a:rPr lang="sr-Cyrl-RS" sz="5100" dirty="0" smtClean="0"/>
              <a:t> </a:t>
            </a:r>
            <a:endParaRPr lang="sr-Latn-RS" sz="5100" dirty="0" smtClean="0"/>
          </a:p>
          <a:p>
            <a:pPr lvl="1"/>
            <a:r>
              <a:rPr lang="sr-Cyrl-RS" sz="5100" dirty="0" smtClean="0"/>
              <a:t>изненађења, </a:t>
            </a:r>
            <a:r>
              <a:rPr lang="sr-Latn-RS" sz="5100" dirty="0" smtClean="0"/>
              <a:t>	</a:t>
            </a:r>
          </a:p>
          <a:p>
            <a:pPr lvl="1"/>
            <a:r>
              <a:rPr lang="sr-Latn-RS" sz="5100" dirty="0" smtClean="0"/>
              <a:t>o</a:t>
            </a:r>
            <a:r>
              <a:rPr lang="sr-Cyrl-RS" sz="5100" dirty="0" smtClean="0"/>
              <a:t>чекивања</a:t>
            </a:r>
            <a:r>
              <a:rPr lang="sr-Latn-RS" sz="5100" dirty="0" smtClean="0"/>
              <a:t>,</a:t>
            </a:r>
          </a:p>
          <a:p>
            <a:pPr lvl="1"/>
            <a:r>
              <a:rPr lang="sr-Cyrl-RS" sz="5100" dirty="0" smtClean="0"/>
              <a:t>тренутна збуњеност, </a:t>
            </a:r>
            <a:endParaRPr lang="sr-Latn-RS" sz="5100" dirty="0" smtClean="0"/>
          </a:p>
          <a:p>
            <a:pPr lvl="1"/>
            <a:r>
              <a:rPr lang="sr-Cyrl-RS" sz="5100" dirty="0" smtClean="0"/>
              <a:t>неизвесност,</a:t>
            </a:r>
            <a:endParaRPr lang="sr-Latn-RS" sz="5100" dirty="0" smtClean="0"/>
          </a:p>
          <a:p>
            <a:pPr lvl="1"/>
            <a:r>
              <a:rPr lang="sr-Cyrl-RS" sz="5100" dirty="0" smtClean="0"/>
              <a:t>радозналост,</a:t>
            </a:r>
            <a:endParaRPr lang="sr-Latn-RS" sz="5100" dirty="0" smtClean="0"/>
          </a:p>
          <a:p>
            <a:pPr lvl="1"/>
            <a:r>
              <a:rPr lang="sr-Cyrl-RS" sz="5100" dirty="0" smtClean="0"/>
              <a:t>умна и емоционална напрегнутост, </a:t>
            </a:r>
            <a:endParaRPr lang="sr-Latn-RS" sz="5100" dirty="0" smtClean="0"/>
          </a:p>
          <a:p>
            <a:pPr lvl="1"/>
            <a:r>
              <a:rPr lang="sr-Cyrl-RS" sz="5100" dirty="0" smtClean="0"/>
              <a:t>тензија,</a:t>
            </a:r>
            <a:endParaRPr lang="sr-Latn-RS" sz="5100" dirty="0" smtClean="0"/>
          </a:p>
          <a:p>
            <a:pPr lvl="1"/>
            <a:r>
              <a:rPr lang="sr-Cyrl-RS" sz="5100" dirty="0" smtClean="0"/>
              <a:t>заинтересованости појединца коме је задат проблем да га реши.</a:t>
            </a:r>
            <a:endParaRPr lang="sr-Latn-RS" sz="5100" dirty="0" smtClean="0"/>
          </a:p>
          <a:p>
            <a:r>
              <a:rPr lang="sr-Cyrl-RS" sz="5100" dirty="0" smtClean="0"/>
              <a:t>Почетна, </a:t>
            </a:r>
            <a:r>
              <a:rPr lang="sr-Cyrl-RS" sz="5100" u="sng" dirty="0" smtClean="0"/>
              <a:t>неопходна и веома важна </a:t>
            </a:r>
            <a:r>
              <a:rPr lang="sr-Cyrl-RS" sz="5100" dirty="0" smtClean="0"/>
              <a:t>карика је у решавању схваћеног и прихваћеног проблема.</a:t>
            </a:r>
          </a:p>
          <a:p>
            <a:endParaRPr lang="en-US" sz="3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5D0DF1F-DE37-4A19-ADCE-12767A1353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785716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315200" cy="1676400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 Е Ш А В А Њ Е</a:t>
            </a:r>
            <a:br>
              <a:rPr lang="sr-Cyrl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Cyrl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 Р О Б Л Е М А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960378"/>
            <a:ext cx="585787" cy="11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899" y="3934253"/>
            <a:ext cx="701675" cy="11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819" y="3207597"/>
            <a:ext cx="381000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765" y="3002766"/>
            <a:ext cx="1658937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Freeform 10"/>
          <p:cNvSpPr>
            <a:spLocks/>
          </p:cNvSpPr>
          <p:nvPr/>
        </p:nvSpPr>
        <p:spPr bwMode="auto">
          <a:xfrm>
            <a:off x="6116637" y="3797557"/>
            <a:ext cx="796925" cy="113665"/>
          </a:xfrm>
          <a:custGeom>
            <a:avLst/>
            <a:gdLst>
              <a:gd name="T0" fmla="*/ 0 w 1615"/>
              <a:gd name="T1" fmla="*/ 170 h 180"/>
              <a:gd name="T2" fmla="*/ 198 w 1615"/>
              <a:gd name="T3" fmla="*/ 13 h 180"/>
              <a:gd name="T4" fmla="*/ 400 w 1615"/>
              <a:gd name="T5" fmla="*/ 90 h 180"/>
              <a:gd name="T6" fmla="*/ 603 w 1615"/>
              <a:gd name="T7" fmla="*/ 167 h 180"/>
              <a:gd name="T8" fmla="*/ 805 w 1615"/>
              <a:gd name="T9" fmla="*/ 90 h 180"/>
              <a:gd name="T10" fmla="*/ 1008 w 1615"/>
              <a:gd name="T11" fmla="*/ 13 h 180"/>
              <a:gd name="T12" fmla="*/ 1413 w 1615"/>
              <a:gd name="T13" fmla="*/ 167 h 180"/>
              <a:gd name="T14" fmla="*/ 1615 w 1615"/>
              <a:gd name="T15" fmla="*/ 9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15" h="180">
                <a:moveTo>
                  <a:pt x="0" y="170"/>
                </a:moveTo>
                <a:cubicBezTo>
                  <a:pt x="33" y="144"/>
                  <a:pt x="131" y="26"/>
                  <a:pt x="198" y="13"/>
                </a:cubicBezTo>
                <a:cubicBezTo>
                  <a:pt x="265" y="0"/>
                  <a:pt x="333" y="64"/>
                  <a:pt x="400" y="90"/>
                </a:cubicBezTo>
                <a:cubicBezTo>
                  <a:pt x="468" y="116"/>
                  <a:pt x="535" y="167"/>
                  <a:pt x="603" y="167"/>
                </a:cubicBezTo>
                <a:cubicBezTo>
                  <a:pt x="670" y="167"/>
                  <a:pt x="738" y="116"/>
                  <a:pt x="805" y="90"/>
                </a:cubicBezTo>
                <a:cubicBezTo>
                  <a:pt x="873" y="64"/>
                  <a:pt x="906" y="0"/>
                  <a:pt x="1008" y="13"/>
                </a:cubicBezTo>
                <a:cubicBezTo>
                  <a:pt x="1109" y="26"/>
                  <a:pt x="1311" y="154"/>
                  <a:pt x="1413" y="167"/>
                </a:cubicBezTo>
                <a:cubicBezTo>
                  <a:pt x="1514" y="180"/>
                  <a:pt x="1581" y="103"/>
                  <a:pt x="1615" y="9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1231899" y="3814068"/>
            <a:ext cx="250190" cy="80645"/>
          </a:xfrm>
          <a:custGeom>
            <a:avLst/>
            <a:gdLst>
              <a:gd name="T0" fmla="*/ 0 w 394"/>
              <a:gd name="T1" fmla="*/ 79 h 127"/>
              <a:gd name="T2" fmla="*/ 70 w 394"/>
              <a:gd name="T3" fmla="*/ 9 h 127"/>
              <a:gd name="T4" fmla="*/ 151 w 394"/>
              <a:gd name="T5" fmla="*/ 0 h 127"/>
              <a:gd name="T6" fmla="*/ 276 w 394"/>
              <a:gd name="T7" fmla="*/ 50 h 127"/>
              <a:gd name="T8" fmla="*/ 394 w 394"/>
              <a:gd name="T9" fmla="*/ 127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4" h="127">
                <a:moveTo>
                  <a:pt x="0" y="79"/>
                </a:moveTo>
                <a:lnTo>
                  <a:pt x="70" y="9"/>
                </a:lnTo>
                <a:lnTo>
                  <a:pt x="151" y="0"/>
                </a:lnTo>
                <a:lnTo>
                  <a:pt x="276" y="50"/>
                </a:lnTo>
                <a:lnTo>
                  <a:pt x="394" y="1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1582736" y="3853608"/>
            <a:ext cx="250190" cy="80645"/>
          </a:xfrm>
          <a:custGeom>
            <a:avLst/>
            <a:gdLst>
              <a:gd name="T0" fmla="*/ 0 w 394"/>
              <a:gd name="T1" fmla="*/ 79 h 127"/>
              <a:gd name="T2" fmla="*/ 70 w 394"/>
              <a:gd name="T3" fmla="*/ 9 h 127"/>
              <a:gd name="T4" fmla="*/ 151 w 394"/>
              <a:gd name="T5" fmla="*/ 0 h 127"/>
              <a:gd name="T6" fmla="*/ 276 w 394"/>
              <a:gd name="T7" fmla="*/ 50 h 127"/>
              <a:gd name="T8" fmla="*/ 394 w 394"/>
              <a:gd name="T9" fmla="*/ 127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4" h="127">
                <a:moveTo>
                  <a:pt x="0" y="79"/>
                </a:moveTo>
                <a:lnTo>
                  <a:pt x="70" y="9"/>
                </a:lnTo>
                <a:lnTo>
                  <a:pt x="151" y="0"/>
                </a:lnTo>
                <a:lnTo>
                  <a:pt x="276" y="50"/>
                </a:lnTo>
                <a:lnTo>
                  <a:pt x="394" y="1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3465539" y="3378095"/>
            <a:ext cx="327660" cy="621030"/>
          </a:xfrm>
          <a:custGeom>
            <a:avLst/>
            <a:gdLst>
              <a:gd name="T0" fmla="*/ 0 w 516"/>
              <a:gd name="T1" fmla="*/ 978 h 978"/>
              <a:gd name="T2" fmla="*/ 516 w 516"/>
              <a:gd name="T3" fmla="*/ 0 h 97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16" h="978">
                <a:moveTo>
                  <a:pt x="0" y="978"/>
                </a:moveTo>
                <a:lnTo>
                  <a:pt x="516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213" y="3991656"/>
            <a:ext cx="5429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87" y="3900485"/>
            <a:ext cx="536575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Freeform 16"/>
          <p:cNvSpPr>
            <a:spLocks/>
          </p:cNvSpPr>
          <p:nvPr/>
        </p:nvSpPr>
        <p:spPr bwMode="auto">
          <a:xfrm rot="175540" flipV="1">
            <a:off x="5273059" y="3865911"/>
            <a:ext cx="254865" cy="8631"/>
          </a:xfrm>
          <a:custGeom>
            <a:avLst/>
            <a:gdLst>
              <a:gd name="T0" fmla="*/ 0 w 244"/>
              <a:gd name="T1" fmla="*/ 0 h 10"/>
              <a:gd name="T2" fmla="*/ 244 w 244"/>
              <a:gd name="T3" fmla="*/ 10 h 10"/>
              <a:gd name="connsiteX0" fmla="*/ 0 w 1294"/>
              <a:gd name="connsiteY0" fmla="*/ 234851 h 234885"/>
              <a:gd name="connsiteX1" fmla="*/ 1294 w 1294"/>
              <a:gd name="connsiteY1" fmla="*/ 34 h 234885"/>
              <a:gd name="connsiteX0" fmla="*/ 0 w 33626"/>
              <a:gd name="connsiteY0" fmla="*/ 0 h 96"/>
              <a:gd name="connsiteX1" fmla="*/ 33626 w 33626"/>
              <a:gd name="connsiteY1" fmla="*/ 96 h 96"/>
              <a:gd name="connsiteX0" fmla="*/ 0 w 6481"/>
              <a:gd name="connsiteY0" fmla="*/ 0 h 5496"/>
              <a:gd name="connsiteX1" fmla="*/ 6481 w 6481"/>
              <a:gd name="connsiteY1" fmla="*/ 5496 h 5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481" h="5496">
                <a:moveTo>
                  <a:pt x="0" y="0"/>
                </a:moveTo>
                <a:lnTo>
                  <a:pt x="6481" y="5496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524000" y="5638800"/>
            <a:ext cx="6480720" cy="457200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2000" dirty="0" smtClean="0"/>
              <a:t>Процес који се дешава у главама ученика</a:t>
            </a:r>
            <a:endParaRPr lang="sr-Latn-RS" sz="20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3643306" y="6357958"/>
            <a:ext cx="5143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1400" dirty="0" smtClean="0"/>
              <a:t>Ј. Ђорђевић (1997): Настава и учење у савременој школи </a:t>
            </a:r>
            <a:endParaRPr lang="en-US" sz="1400" dirty="0"/>
          </a:p>
        </p:txBody>
      </p:sp>
      <p:sp>
        <p:nvSpPr>
          <p:cNvPr id="20" name="Oval 19"/>
          <p:cNvSpPr/>
          <p:nvPr/>
        </p:nvSpPr>
        <p:spPr>
          <a:xfrm>
            <a:off x="1828800" y="3810000"/>
            <a:ext cx="11430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900" dirty="0" smtClean="0">
                <a:solidFill>
                  <a:schemeClr val="bg1"/>
                </a:solidFill>
              </a:rPr>
              <a:t>Претходна искуства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562600" y="36576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981200"/>
            <a:ext cx="8610600" cy="3769098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Slide Number Placeholder 2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5D0DF1F-DE37-4A19-ADCE-12767A1353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538883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467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 Е Ш А В А Њ Е</a:t>
            </a:r>
            <a:br>
              <a:rPr lang="sr-Cyrl-R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Cyrl-R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 Р О Б Л Е М А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5257800"/>
          </a:xfrm>
        </p:spPr>
        <p:txBody>
          <a:bodyPr>
            <a:normAutofit/>
          </a:bodyPr>
          <a:lstStyle/>
          <a:p>
            <a:r>
              <a:rPr lang="sr-Cyrl-RS" u="sng" dirty="0" smtClean="0"/>
              <a:t>Усмереност</a:t>
            </a:r>
            <a:r>
              <a:rPr lang="sr-Cyrl-RS" dirty="0" smtClean="0"/>
              <a:t> појединца према неком посебном циљу (решењу) и </a:t>
            </a:r>
            <a:r>
              <a:rPr lang="sr-Cyrl-RS" u="sng" dirty="0" smtClean="0"/>
              <a:t>мотивисаност</a:t>
            </a:r>
            <a:r>
              <a:rPr lang="sr-Cyrl-RS" dirty="0" smtClean="0"/>
              <a:t> да се он постигне,</a:t>
            </a:r>
            <a:endParaRPr lang="sr-Latn-RS" dirty="0" smtClean="0"/>
          </a:p>
          <a:p>
            <a:pPr lvl="1">
              <a:buNone/>
            </a:pPr>
            <a:endParaRPr lang="sr-Latn-RS" dirty="0" smtClean="0"/>
          </a:p>
          <a:p>
            <a:r>
              <a:rPr lang="sr-Cyrl-RS" dirty="0" smtClean="0"/>
              <a:t>Увиђање односа између </a:t>
            </a:r>
            <a:r>
              <a:rPr lang="sr-Cyrl-RS" u="sng" dirty="0" smtClean="0"/>
              <a:t>средстава, начина и путева с једне стране</a:t>
            </a:r>
            <a:r>
              <a:rPr lang="sr-Cyrl-RS" dirty="0" smtClean="0"/>
              <a:t> и </a:t>
            </a:r>
            <a:r>
              <a:rPr lang="sr-Cyrl-RS" u="sng" dirty="0" smtClean="0"/>
              <a:t>циља (решења) са друге стране </a:t>
            </a:r>
            <a:r>
              <a:rPr lang="sr-Cyrl-RS" dirty="0" smtClean="0"/>
              <a:t>и сналажења у новој ситуацији учења,</a:t>
            </a:r>
            <a:endParaRPr lang="sr-Latn-RS" dirty="0" smtClean="0"/>
          </a:p>
          <a:p>
            <a:pPr lvl="1">
              <a:buNone/>
            </a:pPr>
            <a:endParaRPr lang="sr-Cyrl-RS" dirty="0" smtClean="0"/>
          </a:p>
          <a:p>
            <a:r>
              <a:rPr lang="sr-Cyrl-RS" dirty="0" smtClean="0"/>
              <a:t>Уобичајен начин реаговања није адекватан за савладавање препреке за постизање циља, већ се захтева:</a:t>
            </a:r>
            <a:endParaRPr lang="sr-Latn-RS" dirty="0" smtClean="0"/>
          </a:p>
          <a:p>
            <a:pPr lvl="1" algn="ctr"/>
            <a:r>
              <a:rPr lang="sr-Cyrl-RS" dirty="0" smtClean="0"/>
              <a:t>Стваралачка активност,	</a:t>
            </a:r>
          </a:p>
          <a:p>
            <a:pPr lvl="1" algn="ctr"/>
            <a:r>
              <a:rPr lang="sr-Cyrl-RS" dirty="0" smtClean="0"/>
              <a:t>Дивергентно мишљење.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5D0DF1F-DE37-4A19-ADCE-12767A1353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538883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225743" y="277178"/>
            <a:ext cx="8692515" cy="1246822"/>
          </a:xfrm>
        </p:spPr>
        <p:txBody>
          <a:bodyPr lIns="0" tIns="0" rIns="0" bIns="0" anchor="t">
            <a:normAutofit/>
          </a:bodyPr>
          <a:lstStyle/>
          <a:p>
            <a:pPr algn="ctr" eaLnBrk="1" hangingPunct="1">
              <a:lnSpc>
                <a:spcPct val="95000"/>
              </a:lnSpc>
            </a:pPr>
            <a:r>
              <a:rPr lang="en-US" sz="3600" b="1" dirty="0" smtClean="0">
                <a:solidFill>
                  <a:srgbClr val="000000"/>
                </a:solidFill>
                <a:cs typeface="Times New Roman" pitchFamily="18" charset="0"/>
              </a:rPr>
              <a:t>АКТИВНОСТИ УЧЕНИКА</a:t>
            </a:r>
            <a:r>
              <a:rPr lang="en-US" sz="3600" dirty="0" smtClean="0">
                <a:cs typeface="Times New Roman" pitchFamily="18" charset="0"/>
              </a:rPr>
              <a:t/>
            </a:r>
            <a:br>
              <a:rPr lang="en-US" sz="3600" dirty="0" smtClean="0"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0000"/>
                </a:solidFill>
                <a:cs typeface="Times New Roman" pitchFamily="18" charset="0"/>
              </a:rPr>
              <a:t> НА ЧАСУ</a:t>
            </a:r>
            <a:r>
              <a:rPr lang="en-US" sz="3600" b="1" baseline="30000" dirty="0" smtClean="0">
                <a:solidFill>
                  <a:srgbClr val="000000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52400" y="1447800"/>
            <a:ext cx="4320480" cy="5019675"/>
          </a:xfrm>
        </p:spPr>
        <p:txBody>
          <a:bodyPr lIns="0" tIns="0" rIns="0" bIns="0">
            <a:noAutofit/>
          </a:bodyPr>
          <a:lstStyle/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sr-Cyrl-R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У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очавање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дефинисање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и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прецизирање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проблема</a:t>
            </a:r>
            <a:r>
              <a:rPr lang="sr-Cyrl-R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;</a:t>
            </a:r>
            <a:endParaRPr lang="en-US" sz="2400" dirty="0" smtClean="0">
              <a:solidFill>
                <a:schemeClr val="accent3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постављање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релевантних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питања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себи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и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другима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;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преузимање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иницијативе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за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решавање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проблема</a:t>
            </a:r>
            <a:r>
              <a:rPr lang="sr-Cyrl-R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;</a:t>
            </a:r>
            <a:endParaRPr lang="en-US" sz="2400" dirty="0" smtClean="0">
              <a:solidFill>
                <a:schemeClr val="accent3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планирање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решења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;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самостално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прикупљање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и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анализирање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чињеница</a:t>
            </a:r>
            <a:r>
              <a:rPr lang="sr-Cyrl-R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;</a:t>
            </a:r>
            <a:endParaRPr lang="en-US" sz="2400" dirty="0" smtClean="0">
              <a:solidFill>
                <a:schemeClr val="accent3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самостално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читање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текста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и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прављење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извода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;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давање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идеја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за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решавање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  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проблема</a:t>
            </a:r>
            <a:r>
              <a:rPr lang="sr-Cyrl-RS" sz="24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;</a:t>
            </a:r>
            <a:endParaRPr lang="en-US" sz="2400" dirty="0" smtClean="0">
              <a:solidFill>
                <a:schemeClr val="accent3">
                  <a:lumMod val="75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4495800" y="1447800"/>
            <a:ext cx="4343400" cy="5105400"/>
          </a:xfrm>
        </p:spPr>
        <p:txBody>
          <a:bodyPr lIns="0" tIns="0" rIns="0" bIns="0">
            <a:normAutofit fontScale="77500" lnSpcReduction="20000"/>
          </a:bodyPr>
          <a:lstStyle/>
          <a:p>
            <a:pPr marL="411480" lvl="1" indent="-30861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31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самостално</a:t>
            </a:r>
            <a:r>
              <a:rPr lang="en-US" sz="31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откривање</a:t>
            </a:r>
            <a:r>
              <a:rPr lang="en-US" sz="31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техника</a:t>
            </a:r>
            <a:r>
              <a:rPr lang="en-US" sz="31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и </a:t>
            </a:r>
            <a:r>
              <a:rPr lang="en-US" sz="31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метода</a:t>
            </a:r>
            <a:r>
              <a:rPr lang="en-US" sz="31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решавања</a:t>
            </a:r>
            <a:r>
              <a:rPr lang="en-US" sz="31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проблема</a:t>
            </a:r>
            <a:r>
              <a:rPr lang="en-US" sz="31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и </a:t>
            </a:r>
            <a:r>
              <a:rPr lang="en-US" sz="31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проверавања</a:t>
            </a:r>
            <a:r>
              <a:rPr lang="en-US" sz="31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решења</a:t>
            </a:r>
            <a:r>
              <a:rPr lang="sr-Cyrl-RS" sz="31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;</a:t>
            </a:r>
            <a:endParaRPr lang="en-US" sz="3100" dirty="0" smtClean="0">
              <a:solidFill>
                <a:schemeClr val="accent1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31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способност</a:t>
            </a:r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дискутовања</a:t>
            </a:r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о </a:t>
            </a:r>
            <a:r>
              <a:rPr lang="en-US" sz="31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проблему</a:t>
            </a:r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са</a:t>
            </a:r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наставником</a:t>
            </a:r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и </a:t>
            </a:r>
            <a:r>
              <a:rPr lang="en-US" sz="31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другим</a:t>
            </a:r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ученицима</a:t>
            </a:r>
            <a:r>
              <a:rPr lang="sr-Cyrl-RS" sz="31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;</a:t>
            </a:r>
            <a:endParaRPr lang="en-US" sz="3100" dirty="0" smtClean="0">
              <a:solidFill>
                <a:schemeClr val="accent3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31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способност</a:t>
            </a:r>
            <a:r>
              <a:rPr lang="en-US" sz="31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саопштавања</a:t>
            </a:r>
            <a:r>
              <a:rPr lang="en-US" sz="31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другима</a:t>
            </a:r>
            <a:r>
              <a:rPr lang="en-US" sz="31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налаза</a:t>
            </a:r>
            <a:r>
              <a:rPr lang="en-US" sz="31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до</a:t>
            </a:r>
            <a:r>
              <a:rPr lang="en-US" sz="31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којих</a:t>
            </a:r>
            <a:r>
              <a:rPr lang="en-US" sz="31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се</a:t>
            </a:r>
            <a:r>
              <a:rPr lang="en-US" sz="31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дошло</a:t>
            </a:r>
            <a:r>
              <a:rPr lang="sr-Cyrl-RS" sz="31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;</a:t>
            </a:r>
            <a:endParaRPr lang="en-US" sz="3100" dirty="0" smtClean="0">
              <a:solidFill>
                <a:schemeClr val="accent1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31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умеће</a:t>
            </a:r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писања</a:t>
            </a:r>
            <a:r>
              <a:rPr lang="en-US" sz="31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извештаја</a:t>
            </a:r>
            <a:r>
              <a:rPr lang="sr-Cyrl-RS" sz="3100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Times New Roman" pitchFamily="18" charset="0"/>
              </a:rPr>
              <a:t>...</a:t>
            </a:r>
            <a:endParaRPr lang="en-US" sz="3100" dirty="0" smtClean="0">
              <a:solidFill>
                <a:schemeClr val="accent3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3100" dirty="0" smtClean="0">
                <a:solidFill>
                  <a:srgbClr val="000000"/>
                </a:solidFill>
                <a:latin typeface="+mj-lt"/>
              </a:rPr>
              <a:t> </a:t>
            </a:r>
            <a:endParaRPr lang="sr-Cyrl-RS" sz="800" dirty="0" smtClean="0">
              <a:solidFill>
                <a:srgbClr val="000000"/>
              </a:solidFill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endParaRPr lang="sr-Cyrl-RS" sz="2200" dirty="0" smtClean="0">
              <a:latin typeface="+mj-lt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endParaRPr lang="en-US" sz="1500" dirty="0" smtClean="0">
              <a:latin typeface="+mj-lt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1500" b="1" baseline="30000" dirty="0" smtClean="0">
                <a:solidFill>
                  <a:srgbClr val="000000"/>
                </a:solidFill>
                <a:latin typeface="+mj-lt"/>
              </a:rPr>
              <a:t>1</a:t>
            </a:r>
            <a:r>
              <a:rPr lang="en-US" sz="1500" dirty="0" smtClean="0">
                <a:solidFill>
                  <a:srgbClr val="000000"/>
                </a:solidFill>
                <a:latin typeface="+mj-lt"/>
              </a:rPr>
              <a:t> </a:t>
            </a:r>
            <a:r>
              <a:rPr lang="en-US" sz="1500" dirty="0" err="1" smtClean="0">
                <a:solidFill>
                  <a:srgbClr val="000000"/>
                </a:solidFill>
                <a:latin typeface="+mj-lt"/>
              </a:rPr>
              <a:t>Преузето</a:t>
            </a:r>
            <a:r>
              <a:rPr lang="en-US" sz="15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+mj-lt"/>
              </a:rPr>
              <a:t>из</a:t>
            </a:r>
            <a:r>
              <a:rPr lang="en-US" sz="15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+mj-lt"/>
              </a:rPr>
              <a:t>приручника</a:t>
            </a:r>
            <a:r>
              <a:rPr lang="en-US" sz="15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sr-Cyrl-RS" sz="1500" dirty="0" smtClean="0">
                <a:solidFill>
                  <a:srgbClr val="000000"/>
                </a:solidFill>
                <a:latin typeface="+mj-lt"/>
              </a:rPr>
              <a:t>,,</a:t>
            </a:r>
            <a:r>
              <a:rPr lang="en-US" sz="1500" i="1" dirty="0" err="1" smtClean="0">
                <a:solidFill>
                  <a:srgbClr val="000000"/>
                </a:solidFill>
                <a:latin typeface="+mj-lt"/>
              </a:rPr>
              <a:t>Активно</a:t>
            </a:r>
            <a:r>
              <a:rPr lang="en-US" sz="1500" i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500" i="1" dirty="0" err="1" smtClean="0">
                <a:solidFill>
                  <a:srgbClr val="000000"/>
                </a:solidFill>
                <a:latin typeface="+mj-lt"/>
              </a:rPr>
              <a:t>учење</a:t>
            </a:r>
            <a:r>
              <a:rPr lang="en-US" sz="1500" i="1" dirty="0" smtClean="0">
                <a:solidFill>
                  <a:srgbClr val="000000"/>
                </a:solidFill>
                <a:latin typeface="+mj-lt"/>
              </a:rPr>
              <a:t>/</a:t>
            </a:r>
            <a:r>
              <a:rPr lang="en-US" sz="1500" i="1" dirty="0" err="1" smtClean="0">
                <a:solidFill>
                  <a:srgbClr val="000000"/>
                </a:solidFill>
                <a:latin typeface="+mj-lt"/>
              </a:rPr>
              <a:t>настава</a:t>
            </a:r>
            <a:r>
              <a:rPr lang="sr-Cyrl-RS" sz="1500" i="1" dirty="0" smtClean="0">
                <a:solidFill>
                  <a:srgbClr val="000000"/>
                </a:solidFill>
                <a:latin typeface="+mj-lt"/>
              </a:rPr>
              <a:t>”</a:t>
            </a:r>
            <a:r>
              <a:rPr lang="en-US" sz="1500" dirty="0" smtClean="0">
                <a:solidFill>
                  <a:srgbClr val="000000"/>
                </a:solidFill>
                <a:latin typeface="+mj-lt"/>
              </a:rPr>
              <a:t> 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FD22DC-02F6-4640-A51A-3F015A81D28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000"/>
                            </p:stCondLst>
                            <p:childTnLst>
                              <p:par>
                                <p:cTn id="7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9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  <p:bldP spid="15362" grpId="0" build="p"/>
      <p:bldP spid="153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225743" y="381000"/>
            <a:ext cx="8918257" cy="1667352"/>
          </a:xfrm>
        </p:spPr>
        <p:txBody>
          <a:bodyPr lIns="0" tIns="0" rIns="0" bIns="0" anchor="t">
            <a:noAutofit/>
          </a:bodyPr>
          <a:lstStyle/>
          <a:p>
            <a:pPr algn="ctr" eaLnBrk="1" hangingPunct="1">
              <a:lnSpc>
                <a:spcPct val="95000"/>
              </a:lnSpc>
            </a:pPr>
            <a:r>
              <a:rPr lang="en-US" sz="3600" b="1" dirty="0" smtClean="0">
                <a:solidFill>
                  <a:srgbClr val="000000"/>
                </a:solidFill>
                <a:cs typeface="Times New Roman" pitchFamily="18" charset="0"/>
              </a:rPr>
              <a:t>АКТИВНОСТИ НАСТАВНИКА </a:t>
            </a:r>
            <a:r>
              <a:rPr lang="en-US" sz="3600" dirty="0" smtClean="0">
                <a:cs typeface="Times New Roman" pitchFamily="18" charset="0"/>
              </a:rPr>
              <a:t/>
            </a:r>
            <a:br>
              <a:rPr lang="en-US" sz="3600" dirty="0" smtClean="0"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0000"/>
                </a:solidFill>
                <a:cs typeface="Times New Roman" pitchFamily="18" charset="0"/>
              </a:rPr>
              <a:t>НА ЧАСУ</a:t>
            </a:r>
            <a:r>
              <a:rPr lang="en-US" sz="3600" b="1" baseline="30000" dirty="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251520" y="1628800"/>
            <a:ext cx="4267200" cy="4937760"/>
          </a:xfrm>
        </p:spPr>
        <p:txBody>
          <a:bodyPr lIns="0" tIns="0" rIns="0" bIns="0">
            <a:normAutofit fontScale="92500" lnSpcReduction="20000"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800" b="1" u="sng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Наставник</a:t>
            </a:r>
            <a:r>
              <a:rPr lang="en-US" sz="2800" b="1" u="sng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треба</a:t>
            </a:r>
            <a:r>
              <a:rPr lang="en-US" sz="2800" b="1" u="sng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да</a:t>
            </a:r>
            <a:r>
              <a:rPr lang="en-US" sz="28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:</a:t>
            </a:r>
            <a:endParaRPr lang="sr-Latn-RS" sz="2800" b="1" dirty="0" smtClean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endParaRPr lang="en-US" sz="2000" dirty="0" smtClean="0"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одмери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тежину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задатка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према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интелектуалном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нивоу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и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могућностима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ученика</a:t>
            </a:r>
            <a:r>
              <a:rPr lang="sr-Cyrl-R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;</a:t>
            </a:r>
            <a:endParaRPr lang="en-US" sz="2600" dirty="0" smtClean="0"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одреди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потребан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материјал</a:t>
            </a:r>
            <a:r>
              <a:rPr lang="sr-Cyrl-R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;</a:t>
            </a:r>
            <a:endParaRPr lang="en-US" sz="2600" dirty="0" smtClean="0"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изабере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приступ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и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начине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решавања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проблема</a:t>
            </a:r>
            <a:r>
              <a:rPr lang="sr-Cyrl-R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;</a:t>
            </a:r>
            <a:endParaRPr lang="en-US" sz="2600" dirty="0" smtClean="0"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води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процес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решавања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проблема</a:t>
            </a:r>
            <a:r>
              <a:rPr lang="sr-Cyrl-R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;</a:t>
            </a:r>
            <a:endParaRPr lang="en-US" sz="2600" dirty="0" smtClean="0"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има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мотивациону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и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саветодавно-упућивачку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улогу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.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4724400" y="1628799"/>
            <a:ext cx="4181282" cy="5229201"/>
          </a:xfrm>
        </p:spPr>
        <p:txBody>
          <a:bodyPr lIns="0" tIns="0" rIns="0" bIns="0">
            <a:normAutofit fontScale="92500" lnSpcReduction="20000"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800" b="1" u="sng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Могуће</a:t>
            </a:r>
            <a:r>
              <a:rPr lang="en-US" sz="2800" b="1" u="sng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интервенције</a:t>
            </a:r>
            <a:r>
              <a:rPr lang="en-US" sz="28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:</a:t>
            </a:r>
            <a:endParaRPr lang="sr-Latn-RS" sz="2800" b="1" dirty="0" smtClean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endParaRPr lang="en-US" sz="2000" dirty="0" smtClean="0"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враћање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преформулисаног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питања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,</a:t>
            </a:r>
            <a:endParaRPr lang="en-US" sz="2600" dirty="0" smtClean="0"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постављање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новог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питања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,</a:t>
            </a:r>
            <a:endParaRPr lang="en-US" sz="2600" dirty="0" smtClean="0"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изношење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неке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хипотезе</a:t>
            </a:r>
            <a:endParaRPr lang="en-US" sz="2600" dirty="0" smtClean="0"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дискутовање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са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ученицима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,</a:t>
            </a:r>
            <a:endParaRPr lang="en-US" sz="2600" dirty="0" smtClean="0"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додавање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неког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податка</a:t>
            </a:r>
            <a:endParaRPr lang="en-US" sz="2600" dirty="0" smtClean="0"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сугерисање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одређеног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приступа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,</a:t>
            </a:r>
            <a:endParaRPr lang="en-US" sz="2600" dirty="0" smtClean="0">
              <a:latin typeface="+mj-lt"/>
              <a:cs typeface="Times New Roman" pitchFamily="18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будно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праћење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активности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у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току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рада</a:t>
            </a:r>
            <a:r>
              <a:rPr lang="en-US" sz="26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.</a:t>
            </a:r>
            <a:endParaRPr lang="en-US" sz="2600" dirty="0" smtClean="0">
              <a:latin typeface="+mj-lt"/>
              <a:cs typeface="Times New Roman" pitchFamily="18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 </a:t>
            </a:r>
            <a:endParaRPr lang="sr-Latn-RS" sz="2200" dirty="0" smtClean="0">
              <a:solidFill>
                <a:srgbClr val="000000"/>
              </a:solidFill>
              <a:latin typeface="+mj-lt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endParaRPr lang="en-US" sz="2200" dirty="0" smtClean="0">
              <a:latin typeface="+mj-lt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200" b="1" baseline="30000" dirty="0" smtClean="0">
                <a:solidFill>
                  <a:srgbClr val="000000"/>
                </a:solidFill>
                <a:latin typeface="+mj-lt"/>
              </a:rPr>
              <a:t>2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300" dirty="0" err="1" smtClean="0">
                <a:solidFill>
                  <a:srgbClr val="000000"/>
                </a:solidFill>
                <a:latin typeface="+mj-lt"/>
              </a:rPr>
              <a:t>Преузето</a:t>
            </a:r>
            <a:r>
              <a:rPr lang="en-US" sz="13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300" dirty="0" err="1" smtClean="0">
                <a:solidFill>
                  <a:srgbClr val="000000"/>
                </a:solidFill>
                <a:latin typeface="+mj-lt"/>
              </a:rPr>
              <a:t>из</a:t>
            </a:r>
            <a:r>
              <a:rPr lang="en-US" sz="13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300" dirty="0" err="1" smtClean="0">
                <a:solidFill>
                  <a:srgbClr val="000000"/>
                </a:solidFill>
                <a:latin typeface="+mj-lt"/>
              </a:rPr>
              <a:t>приручника</a:t>
            </a:r>
            <a:r>
              <a:rPr lang="en-US" sz="13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sr-Cyrl-RS" sz="1300" dirty="0" smtClean="0">
                <a:solidFill>
                  <a:srgbClr val="000000"/>
                </a:solidFill>
                <a:latin typeface="+mj-lt"/>
              </a:rPr>
              <a:t>,,</a:t>
            </a:r>
            <a:r>
              <a:rPr lang="en-US" sz="1300" i="1" dirty="0" err="1" smtClean="0">
                <a:solidFill>
                  <a:srgbClr val="000000"/>
                </a:solidFill>
                <a:latin typeface="+mj-lt"/>
              </a:rPr>
              <a:t>Активно</a:t>
            </a:r>
            <a:r>
              <a:rPr lang="en-US" sz="1300" i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300" i="1" dirty="0" err="1" smtClean="0">
                <a:solidFill>
                  <a:srgbClr val="000000"/>
                </a:solidFill>
                <a:latin typeface="+mj-lt"/>
              </a:rPr>
              <a:t>учење</a:t>
            </a:r>
            <a:r>
              <a:rPr lang="en-US" sz="1300" i="1" dirty="0" smtClean="0">
                <a:solidFill>
                  <a:srgbClr val="000000"/>
                </a:solidFill>
                <a:latin typeface="+mj-lt"/>
              </a:rPr>
              <a:t>/</a:t>
            </a:r>
            <a:r>
              <a:rPr lang="en-US" sz="1300" i="1" dirty="0" err="1" smtClean="0">
                <a:solidFill>
                  <a:srgbClr val="000000"/>
                </a:solidFill>
                <a:latin typeface="+mj-lt"/>
              </a:rPr>
              <a:t>настава</a:t>
            </a:r>
            <a:r>
              <a:rPr lang="sr-Cyrl-RS" sz="1300" i="1" dirty="0" smtClean="0">
                <a:solidFill>
                  <a:srgbClr val="000000"/>
                </a:solidFill>
                <a:latin typeface="+mj-lt"/>
              </a:rPr>
              <a:t>”</a:t>
            </a:r>
            <a:endParaRPr lang="en-US" sz="1300" i="1" dirty="0" smtClean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FD22DC-02F6-4640-A51A-3F015A81D28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000"/>
                            </p:stCondLst>
                            <p:childTnLst>
                              <p:par>
                                <p:cTn id="7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1000"/>
                            </p:stCondLst>
                            <p:childTnLst>
                              <p:par>
                                <p:cTn id="8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2000"/>
                            </p:stCondLst>
                            <p:childTnLst>
                              <p:par>
                                <p:cTn id="9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8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8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8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8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8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8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8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8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84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84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84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84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  <p:bldP spid="18435" grpId="0" build="p"/>
      <p:bldP spid="1843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ustom 7">
      <a:dk1>
        <a:sysClr val="windowText" lastClr="000000"/>
      </a:dk1>
      <a:lt1>
        <a:srgbClr val="FFF39D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1815</TotalTime>
  <Words>2693</Words>
  <Application>Microsoft Office PowerPoint</Application>
  <PresentationFormat>On-screen Show (4:3)</PresentationFormat>
  <Paragraphs>389</Paragraphs>
  <Slides>40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Oriel</vt:lpstr>
      <vt:lpstr>Bitmap Image</vt:lpstr>
      <vt:lpstr>ПРОБЛЕМСКА НАСТАВА</vt:lpstr>
      <vt:lpstr>Основни појмови проблемске наставе</vt:lpstr>
      <vt:lpstr>П Р О Б Л Е М</vt:lpstr>
      <vt:lpstr>ОДЛИКЕ ПРОБЛЕМА КОЈЕ ГА РАЗЛИКУЈУ  ОД ЗАДАТКА:</vt:lpstr>
      <vt:lpstr>П Р О Б Л Е М С К А  С И Т У А Ц И Ј А</vt:lpstr>
      <vt:lpstr>Р Е Ш А В А Њ Е П Р О Б Л Е М А</vt:lpstr>
      <vt:lpstr>Р Е Ш А В А Њ Е П Р О Б Л Е М А</vt:lpstr>
      <vt:lpstr>АКТИВНОСТИ УЧЕНИКА  НА ЧАСУ1</vt:lpstr>
      <vt:lpstr>АКТИВНОСТИ НАСТАВНИКА  НА ЧАСУ2</vt:lpstr>
      <vt:lpstr>П Р О Б Л Е М С К А   Н А С Т А В А</vt:lpstr>
      <vt:lpstr>ЕТАПЕ ЧАСА ПРОБЛЕМСКЕ НАСТАВЕ</vt:lpstr>
      <vt:lpstr>АРТИКУЛАЦИЈА ЧАСА ПРОБЛЕМСКЕ НАСТАВЕ3</vt:lpstr>
      <vt:lpstr>СТВАРАЊЕ ПРОБЛЕМСКЕ СИТУАЦИЈЕ</vt:lpstr>
      <vt:lpstr>НАВОЂЕЊЕ ХИПОТЕЗА</vt:lpstr>
      <vt:lpstr>ДЕКОМПОЗИЦИЈА  ПРОБЛЕМА</vt:lpstr>
      <vt:lpstr> ВЕРИФИКОВАЊЕ ХИПОТЕЗА (РЕШАВАЊЕ ПРОБЛЕМА)</vt:lpstr>
      <vt:lpstr> ИЗВОЂЕЊЕ ЗАКЉУЧАКА</vt:lpstr>
      <vt:lpstr>ПРИМЕНА СТЕЧЕНИХ ЗНАЊА У НОВИМ СИТУАЦИЈАМА</vt:lpstr>
      <vt:lpstr>Задатак бр. 1</vt:lpstr>
      <vt:lpstr>ПРЕДНОСТИ  ПРИМЕНЕ ПРОБЛЕМСКЕ  НАСТАВЕ</vt:lpstr>
      <vt:lpstr>Слабе стране  проблемске наставе</vt:lpstr>
      <vt:lpstr>Дакле, за реализацију часа проблемске наставе потребно је:</vt:lpstr>
      <vt:lpstr>Задатак бр. 2</vt:lpstr>
      <vt:lpstr>Проблемска настава</vt:lpstr>
      <vt:lpstr>Slide 25</vt:lpstr>
      <vt:lpstr>Пример из праксе – проблемски приступ</vt:lpstr>
      <vt:lpstr>Уводни део (5’)</vt:lpstr>
      <vt:lpstr>Главни део (30’)</vt:lpstr>
      <vt:lpstr>Slide 29</vt:lpstr>
      <vt:lpstr>Пример из праксе – проблемска настава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Завршни део часа (10’)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</dc:creator>
  <cp:lastModifiedBy>hp</cp:lastModifiedBy>
  <cp:revision>297</cp:revision>
  <cp:lastPrinted>1601-01-01T00:00:00Z</cp:lastPrinted>
  <dcterms:created xsi:type="dcterms:W3CDTF">2011-08-02T15:41:10Z</dcterms:created>
  <dcterms:modified xsi:type="dcterms:W3CDTF">2018-10-26T19:41:31Z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